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5" r:id="rId3"/>
    <p:sldId id="287" r:id="rId4"/>
    <p:sldId id="289" r:id="rId5"/>
    <p:sldId id="291" r:id="rId6"/>
    <p:sldId id="275" r:id="rId7"/>
    <p:sldId id="276" r:id="rId8"/>
    <p:sldId id="270" r:id="rId9"/>
    <p:sldId id="271" r:id="rId10"/>
    <p:sldId id="272" r:id="rId11"/>
    <p:sldId id="274" r:id="rId12"/>
    <p:sldId id="273" r:id="rId13"/>
    <p:sldId id="277" r:id="rId14"/>
    <p:sldId id="280" r:id="rId15"/>
    <p:sldId id="278" r:id="rId16"/>
    <p:sldId id="279" r:id="rId17"/>
    <p:sldId id="281" r:id="rId18"/>
    <p:sldId id="283" r:id="rId19"/>
    <p:sldId id="26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E2E"/>
    <a:srgbClr val="22A2A2"/>
    <a:srgbClr val="0E1319"/>
    <a:srgbClr val="2EA69A"/>
    <a:srgbClr val="2EA79C"/>
    <a:srgbClr val="E732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54655" autoAdjust="0"/>
  </p:normalViewPr>
  <p:slideViewPr>
    <p:cSldViewPr snapToGrid="0" snapToObjects="1">
      <p:cViewPr varScale="1">
        <p:scale>
          <a:sx n="48" d="100"/>
          <a:sy n="48" d="100"/>
        </p:scale>
        <p:origin x="2458"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62FAC-9F89-4E3D-9199-8F66E8C39830}" type="datetimeFigureOut">
              <a:rPr lang="en-NZ" smtClean="0"/>
              <a:t>23/11/2015</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D950-7EF8-49A3-8A14-364B27D9E59B}" type="slidenum">
              <a:rPr lang="en-NZ" smtClean="0"/>
              <a:t>‹#›</a:t>
            </a:fld>
            <a:endParaRPr lang="en-NZ"/>
          </a:p>
        </p:txBody>
      </p:sp>
    </p:spTree>
    <p:extLst>
      <p:ext uri="{BB962C8B-B14F-4D97-AF65-F5344CB8AC3E}">
        <p14:creationId xmlns:p14="http://schemas.microsoft.com/office/powerpoint/2010/main" val="3050063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instagram.com/explore/tags/wellington/" TargetMode="External"/><Relationship Id="rId13" Type="http://schemas.openxmlformats.org/officeDocument/2006/relationships/hyperlink" Target="https://instagram.com/explore/tags/necklace/" TargetMode="External"/><Relationship Id="rId18" Type="http://schemas.openxmlformats.org/officeDocument/2006/relationships/hyperlink" Target="https://instagram.com/explore/tags/koru/" TargetMode="External"/><Relationship Id="rId3" Type="http://schemas.openxmlformats.org/officeDocument/2006/relationships/hyperlink" Target="https://instagram.com/emfaucher/" TargetMode="External"/><Relationship Id="rId21" Type="http://schemas.openxmlformats.org/officeDocument/2006/relationships/hyperlink" Target="https://instagram.com/explore/tags/tranquility/" TargetMode="External"/><Relationship Id="rId7" Type="http://schemas.openxmlformats.org/officeDocument/2006/relationships/hyperlink" Target="https://instagram.com/explore/tags/nz/" TargetMode="External"/><Relationship Id="rId12" Type="http://schemas.openxmlformats.org/officeDocument/2006/relationships/hyperlink" Target="https://instagram.com/explore/tags/jade/" TargetMode="External"/><Relationship Id="rId17" Type="http://schemas.openxmlformats.org/officeDocument/2006/relationships/hyperlink" Target="https://instagram.com/explore/tags/souvenir/" TargetMode="External"/><Relationship Id="rId2" Type="http://schemas.openxmlformats.org/officeDocument/2006/relationships/slide" Target="../slides/slide16.xml"/><Relationship Id="rId16" Type="http://schemas.openxmlformats.org/officeDocument/2006/relationships/hyperlink" Target="https://instagram.com/explore/tags/gifts/" TargetMode="External"/><Relationship Id="rId20" Type="http://schemas.openxmlformats.org/officeDocument/2006/relationships/hyperlink" Target="https://instagram.com/explore/tags/peace/" TargetMode="External"/><Relationship Id="rId1" Type="http://schemas.openxmlformats.org/officeDocument/2006/relationships/notesMaster" Target="../notesMasters/notesMaster1.xml"/><Relationship Id="rId6" Type="http://schemas.openxmlformats.org/officeDocument/2006/relationships/hyperlink" Target="https://instagram.com/explore/tags/studyabroad/" TargetMode="External"/><Relationship Id="rId11" Type="http://schemas.openxmlformats.org/officeDocument/2006/relationships/hyperlink" Target="https://instagram.com/explore/tags/nzgreenstone/" TargetMode="External"/><Relationship Id="rId24" Type="http://schemas.openxmlformats.org/officeDocument/2006/relationships/hyperlink" Target="https://instagram.com/explore/tags/lifelongfriendships/" TargetMode="External"/><Relationship Id="rId5" Type="http://schemas.openxmlformats.org/officeDocument/2006/relationships/hyperlink" Target="https://instagram.com/explore/tags/happy/" TargetMode="External"/><Relationship Id="rId15" Type="http://schemas.openxmlformats.org/officeDocument/2006/relationships/hyperlink" Target="https://instagram.com/explore/tags/nzstudyabroad/" TargetMode="External"/><Relationship Id="rId23" Type="http://schemas.openxmlformats.org/officeDocument/2006/relationships/hyperlink" Target="https://instagram.com/explore/tags/newlife/" TargetMode="External"/><Relationship Id="rId10" Type="http://schemas.openxmlformats.org/officeDocument/2006/relationships/hyperlink" Target="https://instagram.com/explore/tags/greenstone/" TargetMode="External"/><Relationship Id="rId19" Type="http://schemas.openxmlformats.org/officeDocument/2006/relationships/hyperlink" Target="https://instagram.com/explore/tags/memories/" TargetMode="External"/><Relationship Id="rId4" Type="http://schemas.openxmlformats.org/officeDocument/2006/relationships/hyperlink" Target="https://instagram.com/explore/tags/newzealand/" TargetMode="External"/><Relationship Id="rId9" Type="http://schemas.openxmlformats.org/officeDocument/2006/relationships/hyperlink" Target="https://instagram.com/explore/tags/pounamu/" TargetMode="External"/><Relationship Id="rId14" Type="http://schemas.openxmlformats.org/officeDocument/2006/relationships/hyperlink" Target="https://instagram.com/explore/tags/nofilter/" TargetMode="External"/><Relationship Id="rId22" Type="http://schemas.openxmlformats.org/officeDocument/2006/relationships/hyperlink" Target="https://instagram.com/explore/tags/newgrowth/"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a:t>
            </a:fld>
            <a:endParaRPr lang="en-NZ"/>
          </a:p>
        </p:txBody>
      </p:sp>
    </p:spTree>
    <p:extLst>
      <p:ext uri="{BB962C8B-B14F-4D97-AF65-F5344CB8AC3E}">
        <p14:creationId xmlns:p14="http://schemas.microsoft.com/office/powerpoint/2010/main" val="2009414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smtClean="0">
                <a:solidFill>
                  <a:schemeClr val="tx1"/>
                </a:solidFill>
                <a:effectLst/>
                <a:latin typeface="+mn-lt"/>
                <a:ea typeface="ＭＳ Ｐゴシック" pitchFamily="-84" charset="-128"/>
                <a:cs typeface="ＭＳ Ｐゴシック" pitchFamily="-84" charset="-128"/>
              </a:rPr>
              <a:t>Another</a:t>
            </a:r>
            <a:r>
              <a:rPr lang="en-NZ" sz="1200" kern="1200" baseline="0" dirty="0" smtClean="0">
                <a:solidFill>
                  <a:schemeClr val="tx1"/>
                </a:solidFill>
                <a:effectLst/>
                <a:latin typeface="+mn-lt"/>
                <a:ea typeface="ＭＳ Ｐゴシック" pitchFamily="-84" charset="-128"/>
                <a:cs typeface="ＭＳ Ｐゴシック" pitchFamily="-84" charset="-128"/>
              </a:rPr>
              <a:t> interesting fact: t</a:t>
            </a:r>
            <a:r>
              <a:rPr lang="en-NZ" sz="1200" kern="1200" dirty="0" smtClean="0">
                <a:solidFill>
                  <a:schemeClr val="tx1"/>
                </a:solidFill>
                <a:effectLst/>
                <a:latin typeface="+mn-lt"/>
                <a:ea typeface="ＭＳ Ｐゴシック" pitchFamily="-84" charset="-128"/>
                <a:cs typeface="ＭＳ Ｐゴシック" pitchFamily="-84" charset="-128"/>
              </a:rPr>
              <a:t>he</a:t>
            </a:r>
            <a:r>
              <a:rPr lang="en-NZ" sz="1200" kern="1200" baseline="0" dirty="0" smtClean="0">
                <a:solidFill>
                  <a:schemeClr val="tx1"/>
                </a:solidFill>
                <a:effectLst/>
                <a:latin typeface="+mn-lt"/>
                <a:ea typeface="ＭＳ Ｐゴシック" pitchFamily="-84" charset="-128"/>
                <a:cs typeface="ＭＳ Ｐゴシック" pitchFamily="-84" charset="-128"/>
              </a:rPr>
              <a:t> bulk of US study abroad students come from the Northeast (large numbers of US universities in the Northeast), Colorado, the Northwest and California (because of students who love the outdoors); numbers from Texas are increasing.</a:t>
            </a:r>
            <a:endParaRPr lang="en-NZ" dirty="0" smtClean="0"/>
          </a:p>
          <a:p>
            <a:endParaRPr lang="en-NZ" dirty="0" smtClean="0"/>
          </a:p>
          <a:p>
            <a:r>
              <a:rPr lang="en-NZ" dirty="0" smtClean="0"/>
              <a:t>It’s quite a different location profile</a:t>
            </a:r>
            <a:r>
              <a:rPr lang="en-NZ" baseline="0" dirty="0" smtClean="0"/>
              <a:t> to our trade activities with the US.</a:t>
            </a:r>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10</a:t>
            </a:fld>
            <a:endParaRPr lang="en-NZ"/>
          </a:p>
        </p:txBody>
      </p:sp>
    </p:spTree>
    <p:extLst>
      <p:ext uri="{BB962C8B-B14F-4D97-AF65-F5344CB8AC3E}">
        <p14:creationId xmlns:p14="http://schemas.microsoft.com/office/powerpoint/2010/main" val="1404954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Here’s what students</a:t>
            </a:r>
            <a:r>
              <a:rPr lang="en-NZ" baseline="0" dirty="0" smtClean="0"/>
              <a:t> study while they’re here. </a:t>
            </a:r>
          </a:p>
          <a:p>
            <a:pPr marL="0" indent="0">
              <a:buFont typeface="Arial" panose="020B0604020202020204" pitchFamily="34" charset="0"/>
              <a:buNone/>
            </a:pPr>
            <a:endParaRPr lang="en-NZ" baseline="0" dirty="0" smtClean="0"/>
          </a:p>
          <a:p>
            <a:pPr marL="0" indent="0">
              <a:buFont typeface="Arial" panose="020B0604020202020204" pitchFamily="34" charset="0"/>
              <a:buNone/>
            </a:pPr>
            <a:r>
              <a:rPr lang="en-NZ" baseline="0" dirty="0" smtClean="0"/>
              <a:t>It f</a:t>
            </a:r>
            <a:r>
              <a:rPr lang="en-NZ" dirty="0" smtClean="0"/>
              <a:t>its pretty well with Top Fields of Study</a:t>
            </a:r>
            <a:r>
              <a:rPr lang="en-NZ" baseline="0" dirty="0" smtClean="0"/>
              <a:t> according to the Open Doors report:</a:t>
            </a:r>
          </a:p>
          <a:p>
            <a:endParaRPr lang="en-NZ" baseline="0" dirty="0" smtClean="0"/>
          </a:p>
          <a:p>
            <a:r>
              <a:rPr lang="en-NZ" baseline="0" dirty="0" smtClean="0"/>
              <a:t>STEM: 22.5% (↑8.8% 2012/13 vs. 2011/12)</a:t>
            </a:r>
          </a:p>
          <a:p>
            <a:r>
              <a:rPr lang="en-NZ" baseline="0" dirty="0" smtClean="0"/>
              <a:t>Social Sciences: 22.1% (↑0.8%)</a:t>
            </a:r>
          </a:p>
          <a:p>
            <a:r>
              <a:rPr lang="en-NZ" baseline="0" dirty="0" smtClean="0"/>
              <a:t>Business: 20.4% (↑1.8%)</a:t>
            </a:r>
          </a:p>
          <a:p>
            <a:r>
              <a:rPr lang="en-NZ" baseline="0" dirty="0" smtClean="0"/>
              <a:t>Humanities: 10.4% (↓1.6%)</a:t>
            </a:r>
          </a:p>
          <a:p>
            <a:r>
              <a:rPr lang="en-NZ" baseline="0" dirty="0" smtClean="0"/>
              <a:t>Fine or Applied Arts: 7.8% (↑2.4%)</a:t>
            </a:r>
          </a:p>
          <a:p>
            <a:r>
              <a:rPr lang="en-NZ" baseline="0" dirty="0" smtClean="0"/>
              <a:t>Foreign Languages: 4.9% (↓5.5%)</a:t>
            </a:r>
          </a:p>
          <a:p>
            <a:r>
              <a:rPr lang="en-NZ" baseline="0" dirty="0" smtClean="0"/>
              <a:t>Education: 4% (↑ 0.2%)</a:t>
            </a:r>
          </a:p>
          <a:p>
            <a:r>
              <a:rPr lang="en-NZ" baseline="0" dirty="0" smtClean="0"/>
              <a:t>Undeclared: 2.7% (↓7.8%)</a:t>
            </a:r>
          </a:p>
          <a:p>
            <a:r>
              <a:rPr lang="en-NZ" baseline="0" dirty="0" smtClean="0"/>
              <a:t>Other fields of study: 5.2% (↑4.5%)</a:t>
            </a:r>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11</a:t>
            </a:fld>
            <a:endParaRPr lang="en-NZ"/>
          </a:p>
        </p:txBody>
      </p:sp>
    </p:spTree>
    <p:extLst>
      <p:ext uri="{BB962C8B-B14F-4D97-AF65-F5344CB8AC3E}">
        <p14:creationId xmlns:p14="http://schemas.microsoft.com/office/powerpoint/2010/main" val="2281930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And here’s where they go. </a:t>
            </a:r>
            <a:r>
              <a:rPr lang="en-NZ" baseline="0" dirty="0" smtClean="0"/>
              <a:t>This is quite a different profile to the national picture – nationally, 62% of all international students study in Auckland. </a:t>
            </a:r>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12</a:t>
            </a:fld>
            <a:endParaRPr lang="en-NZ"/>
          </a:p>
        </p:txBody>
      </p:sp>
    </p:spTree>
    <p:extLst>
      <p:ext uri="{BB962C8B-B14F-4D97-AF65-F5344CB8AC3E}">
        <p14:creationId xmlns:p14="http://schemas.microsoft.com/office/powerpoint/2010/main" val="2346258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NZ" sz="1200" kern="1200" dirty="0" smtClean="0">
                <a:solidFill>
                  <a:schemeClr val="tx1"/>
                </a:solidFill>
                <a:effectLst/>
                <a:latin typeface="+mn-lt"/>
                <a:ea typeface="ＭＳ Ｐゴシック" pitchFamily="-84" charset="-128"/>
                <a:cs typeface="ＭＳ Ｐゴシック" pitchFamily="-84" charset="-128"/>
              </a:rPr>
              <a:t>So,</a:t>
            </a:r>
            <a:r>
              <a:rPr lang="en-NZ" sz="1200" kern="1200" baseline="0" dirty="0" smtClean="0">
                <a:solidFill>
                  <a:schemeClr val="tx1"/>
                </a:solidFill>
                <a:effectLst/>
                <a:latin typeface="+mn-lt"/>
                <a:ea typeface="ＭＳ Ｐゴシック" pitchFamily="-84" charset="-128"/>
                <a:cs typeface="ＭＳ Ｐゴシック" pitchFamily="-84" charset="-128"/>
              </a:rPr>
              <a:t> what is ENZ is </a:t>
            </a:r>
            <a:r>
              <a:rPr lang="en-NZ" sz="1200" kern="1200" dirty="0" smtClean="0">
                <a:solidFill>
                  <a:schemeClr val="tx1"/>
                </a:solidFill>
                <a:effectLst/>
                <a:latin typeface="+mn-lt"/>
                <a:ea typeface="ＭＳ Ｐゴシック" pitchFamily="-84" charset="-128"/>
                <a:cs typeface="ＭＳ Ｐゴシック" pitchFamily="-84" charset="-128"/>
              </a:rPr>
              <a:t>doing to support the initiatives of the US administration</a:t>
            </a:r>
            <a:r>
              <a:rPr lang="en-NZ" sz="1200" kern="1200" baseline="0" dirty="0" smtClean="0">
                <a:solidFill>
                  <a:schemeClr val="tx1"/>
                </a:solidFill>
                <a:effectLst/>
                <a:latin typeface="+mn-lt"/>
                <a:ea typeface="ＭＳ Ｐゴシック" pitchFamily="-84" charset="-128"/>
                <a:cs typeface="ＭＳ Ｐゴシック" pitchFamily="-84" charset="-128"/>
              </a:rPr>
              <a:t> in a way that aligns with NZ’s objectives?</a:t>
            </a:r>
          </a:p>
          <a:p>
            <a:pPr marL="171450" lvl="0" indent="-171450">
              <a:buFont typeface="Arial" panose="020B0604020202020204" pitchFamily="34" charset="0"/>
              <a:buChar char="•"/>
            </a:pPr>
            <a:endParaRPr lang="en-NZ" sz="1200" kern="1200" baseline="0" dirty="0" smtClean="0">
              <a:solidFill>
                <a:schemeClr val="tx1"/>
              </a:solidFill>
              <a:effectLst/>
              <a:latin typeface="+mn-lt"/>
              <a:ea typeface="ＭＳ Ｐゴシック" pitchFamily="-84" charset="-128"/>
              <a:cs typeface="ＭＳ Ｐゴシック" pitchFamily="-84" charset="-128"/>
            </a:endParaRPr>
          </a:p>
          <a:p>
            <a:pPr marL="171450" lvl="0" indent="-171450">
              <a:buFont typeface="Arial" panose="020B0604020202020204" pitchFamily="34" charset="0"/>
              <a:buChar char="•"/>
            </a:pPr>
            <a:r>
              <a:rPr lang="en-NZ" sz="1200" kern="1200" baseline="0" dirty="0" smtClean="0">
                <a:solidFill>
                  <a:schemeClr val="tx1"/>
                </a:solidFill>
                <a:effectLst/>
                <a:latin typeface="+mn-lt"/>
                <a:ea typeface="ＭＳ Ｐゴシック" pitchFamily="-84" charset="-128"/>
                <a:cs typeface="ＭＳ Ｐゴシック" pitchFamily="-84" charset="-128"/>
              </a:rPr>
              <a:t>The US is now a ‘promote’ market for ENZ. This means that ENZ is working to increase the profile of New Zealand as an education destination in the States; we’re going to support  NZ’s international education industry to enter the market and support opportunities for institutions who are already there. We’ll have a strategic focus there over the coming years. </a:t>
            </a:r>
          </a:p>
          <a:p>
            <a:pPr marL="0" lvl="0" indent="0">
              <a:buFont typeface="Arial" panose="020B0604020202020204" pitchFamily="34" charset="0"/>
              <a:buNone/>
            </a:pPr>
            <a:endParaRPr lang="en-NZ" sz="1200" kern="1200" dirty="0" smtClean="0">
              <a:solidFill>
                <a:schemeClr val="tx1"/>
              </a:solidFill>
              <a:effectLst/>
              <a:latin typeface="+mn-lt"/>
              <a:ea typeface="ＭＳ Ｐゴシック" pitchFamily="-84" charset="-128"/>
            </a:endParaRPr>
          </a:p>
          <a:p>
            <a:pPr marL="171450" lvl="0" indent="-171450">
              <a:buFont typeface="Arial" panose="020B0604020202020204" pitchFamily="34" charset="0"/>
              <a:buChar char="•"/>
            </a:pPr>
            <a:r>
              <a:rPr lang="en-NZ" dirty="0" smtClean="0"/>
              <a:t>Last</a:t>
            </a:r>
            <a:r>
              <a:rPr lang="en-NZ" baseline="0" dirty="0" smtClean="0"/>
              <a:t> year, w</a:t>
            </a:r>
            <a:r>
              <a:rPr lang="en-NZ" dirty="0" smtClean="0"/>
              <a:t>e partnered with US online study abroad advisory service Go Overseas (the ‘Trip</a:t>
            </a:r>
            <a:r>
              <a:rPr lang="en-NZ" baseline="0" dirty="0" smtClean="0"/>
              <a:t> Advisor’ of the study abroad world) for a six week campaign spanning September/October last year</a:t>
            </a:r>
            <a:r>
              <a:rPr lang="en-NZ" dirty="0" smtClean="0"/>
              <a:t>,</a:t>
            </a:r>
            <a:r>
              <a:rPr lang="en-NZ" baseline="0" dirty="0" smtClean="0"/>
              <a:t> o</a:t>
            </a:r>
            <a:r>
              <a:rPr lang="en-NZ" dirty="0" smtClean="0"/>
              <a:t>ffering one NZ$15,000 scholarship for one semester of study.</a:t>
            </a:r>
            <a:r>
              <a:rPr lang="en-NZ" baseline="0" dirty="0" smtClean="0"/>
              <a:t> </a:t>
            </a:r>
            <a:r>
              <a:rPr lang="en-NZ" dirty="0" smtClean="0"/>
              <a:t>STA Travel offered return flight. Go Overseas promoted through study abroad channels (incl. 1,500 universities and 2,600+ study abroad staff),</a:t>
            </a:r>
            <a:r>
              <a:rPr lang="en-NZ" baseline="0" dirty="0" smtClean="0"/>
              <a:t> a c</a:t>
            </a:r>
            <a:r>
              <a:rPr lang="en-NZ" dirty="0" smtClean="0"/>
              <a:t>ampaign website</a:t>
            </a:r>
            <a:r>
              <a:rPr lang="en-NZ" baseline="0" dirty="0" smtClean="0"/>
              <a:t> and </a:t>
            </a:r>
            <a:r>
              <a:rPr lang="en-NZ" dirty="0" smtClean="0"/>
              <a:t>social media. There were 46,300 page views, and</a:t>
            </a:r>
            <a:r>
              <a:rPr lang="en-NZ" baseline="0" dirty="0" smtClean="0"/>
              <a:t> </a:t>
            </a:r>
            <a:r>
              <a:rPr lang="en-NZ" dirty="0" smtClean="0"/>
              <a:t>1,089 students submitted an application.</a:t>
            </a:r>
            <a:endParaRPr lang="en-NZ" sz="1200" kern="1200" dirty="0" smtClean="0">
              <a:solidFill>
                <a:schemeClr val="tx1"/>
              </a:solidFill>
              <a:effectLst/>
              <a:latin typeface="+mn-lt"/>
              <a:ea typeface="ＭＳ Ｐゴシック" pitchFamily="-84" charset="-128"/>
              <a:cs typeface="ＭＳ Ｐゴシック" pitchFamily="-84" charset="-128"/>
            </a:endParaRPr>
          </a:p>
          <a:p>
            <a:pPr marL="0" lvl="0" indent="0">
              <a:buFont typeface="Arial" panose="020B0604020202020204" pitchFamily="34" charset="0"/>
              <a:buNone/>
            </a:pPr>
            <a:r>
              <a:rPr lang="en-NZ" sz="1200" kern="1200" dirty="0" smtClean="0">
                <a:solidFill>
                  <a:schemeClr val="tx1"/>
                </a:solidFill>
                <a:effectLst/>
                <a:latin typeface="+mn-lt"/>
                <a:ea typeface="ＭＳ Ｐゴシック" pitchFamily="-84" charset="-128"/>
                <a:cs typeface="ＭＳ Ｐゴシック" pitchFamily="-84" charset="-128"/>
              </a:rPr>
              <a:t> </a:t>
            </a:r>
          </a:p>
          <a:p>
            <a:pPr marL="171450" lvl="0" indent="-171450">
              <a:buFont typeface="Arial" panose="020B0604020202020204" pitchFamily="34" charset="0"/>
              <a:buChar char="•"/>
            </a:pPr>
            <a:r>
              <a:rPr lang="en-NZ" sz="1200" kern="1200" dirty="0" smtClean="0">
                <a:solidFill>
                  <a:schemeClr val="tx1"/>
                </a:solidFill>
                <a:effectLst/>
                <a:latin typeface="+mn-lt"/>
                <a:ea typeface="ＭＳ Ｐゴシック" pitchFamily="-84" charset="-128"/>
                <a:cs typeface="ＭＳ Ｐゴシック" pitchFamily="-84" charset="-128"/>
              </a:rPr>
              <a:t>This campaign proved so successful in raising the</a:t>
            </a:r>
            <a:r>
              <a:rPr lang="en-NZ" sz="1200" kern="1200" baseline="0" dirty="0" smtClean="0">
                <a:solidFill>
                  <a:schemeClr val="tx1"/>
                </a:solidFill>
                <a:effectLst/>
                <a:latin typeface="+mn-lt"/>
                <a:ea typeface="ＭＳ Ｐゴシック" pitchFamily="-84" charset="-128"/>
                <a:cs typeface="ＭＳ Ｐゴシック" pitchFamily="-84" charset="-128"/>
              </a:rPr>
              <a:t> profile of New Zealand as an education destination </a:t>
            </a:r>
            <a:r>
              <a:rPr lang="en-NZ" sz="1200" kern="1200" dirty="0" smtClean="0">
                <a:solidFill>
                  <a:schemeClr val="tx1"/>
                </a:solidFill>
                <a:effectLst/>
                <a:latin typeface="+mn-lt"/>
                <a:ea typeface="ＭＳ Ｐゴシック" pitchFamily="-84" charset="-128"/>
                <a:cs typeface="ＭＳ Ｐゴシック" pitchFamily="-84" charset="-128"/>
              </a:rPr>
              <a:t>that ENZ has committed to working with Go Overseas for a further three years. The 2015 campaign launched </a:t>
            </a:r>
            <a:r>
              <a:rPr lang="en-NZ" sz="1200" kern="1200" baseline="0" dirty="0" smtClean="0">
                <a:solidFill>
                  <a:schemeClr val="tx1"/>
                </a:solidFill>
                <a:effectLst/>
                <a:latin typeface="+mn-lt"/>
                <a:ea typeface="ＭＳ Ｐゴシック" pitchFamily="-84" charset="-128"/>
                <a:cs typeface="ＭＳ Ｐゴシック" pitchFamily="-84" charset="-128"/>
              </a:rPr>
              <a:t>1 September – and this year the 2015 campaign received 2,361 applications for the scholarship, more than double the 1,089 applications received in 2014, and next semester a finance student arrives for a semester at Auckland University.</a:t>
            </a:r>
          </a:p>
          <a:p>
            <a:pPr marL="0" lvl="0" indent="0">
              <a:buFont typeface="Arial" panose="020B0604020202020204" pitchFamily="34" charset="0"/>
              <a:buNone/>
            </a:pPr>
            <a:endParaRPr lang="en-NZ" sz="1200" b="0" i="0" kern="1200" dirty="0" smtClean="0">
              <a:solidFill>
                <a:schemeClr val="tx1"/>
              </a:solidFill>
              <a:effectLst/>
              <a:latin typeface="+mn-lt"/>
              <a:ea typeface="ＭＳ Ｐゴシック" pitchFamily="-84" charset="-128"/>
              <a:cs typeface="ＭＳ Ｐゴシック" pitchFamily="-84" charset="-128"/>
            </a:endParaRPr>
          </a:p>
          <a:p>
            <a:pPr marL="171450" lvl="0" indent="-171450">
              <a:buFont typeface="Arial" panose="020B0604020202020204" pitchFamily="34" charset="0"/>
              <a:buChar char="•"/>
            </a:pPr>
            <a:r>
              <a:rPr lang="en-NZ" sz="1200" b="0" i="0" kern="1200" dirty="0" smtClean="0">
                <a:solidFill>
                  <a:schemeClr val="tx1"/>
                </a:solidFill>
                <a:effectLst/>
                <a:latin typeface="+mn-lt"/>
                <a:ea typeface="ＭＳ Ｐゴシック" pitchFamily="-84" charset="-128"/>
                <a:cs typeface="ＭＳ Ｐゴシック" pitchFamily="-84" charset="-128"/>
              </a:rPr>
              <a:t>I mentioned earlier</a:t>
            </a:r>
            <a:r>
              <a:rPr lang="en-NZ" sz="1200" b="0" i="0" kern="1200" baseline="0" dirty="0" smtClean="0">
                <a:solidFill>
                  <a:schemeClr val="tx1"/>
                </a:solidFill>
                <a:effectLst/>
                <a:latin typeface="+mn-lt"/>
                <a:ea typeface="ＭＳ Ｐゴシック" pitchFamily="-84" charset="-128"/>
                <a:cs typeface="ＭＳ Ｐゴシック" pitchFamily="-84" charset="-128"/>
              </a:rPr>
              <a:t> that ENZ is a government partner under the IIE GSA initiative. A</a:t>
            </a:r>
            <a:r>
              <a:rPr lang="en-NZ" sz="1200" b="0" i="0" kern="1200" dirty="0" smtClean="0">
                <a:solidFill>
                  <a:schemeClr val="tx1"/>
                </a:solidFill>
                <a:effectLst/>
                <a:latin typeface="+mn-lt"/>
                <a:ea typeface="ＭＳ Ｐゴシック" pitchFamily="-84" charset="-128"/>
                <a:cs typeface="ＭＳ Ｐゴシック" pitchFamily="-84" charset="-128"/>
              </a:rPr>
              <a:t>s part of the</a:t>
            </a:r>
            <a:r>
              <a:rPr lang="en-NZ" sz="1200" b="0" i="0" kern="1200" baseline="0" dirty="0" smtClean="0">
                <a:solidFill>
                  <a:schemeClr val="tx1"/>
                </a:solidFill>
                <a:effectLst/>
                <a:latin typeface="+mn-lt"/>
                <a:ea typeface="ＭＳ Ｐゴシック" pitchFamily="-84" charset="-128"/>
                <a:cs typeface="ＭＳ Ｐゴシック" pitchFamily="-84" charset="-128"/>
              </a:rPr>
              <a:t> </a:t>
            </a:r>
            <a:r>
              <a:rPr lang="en-NZ" sz="1200" b="0" i="0" kern="1200" dirty="0" smtClean="0">
                <a:solidFill>
                  <a:schemeClr val="tx1"/>
                </a:solidFill>
                <a:effectLst/>
                <a:latin typeface="+mn-lt"/>
                <a:ea typeface="ＭＳ Ｐゴシック" pitchFamily="-84" charset="-128"/>
                <a:cs typeface="ＭＳ Ｐゴシック" pitchFamily="-84" charset="-128"/>
              </a:rPr>
              <a:t>commitment:</a:t>
            </a:r>
          </a:p>
          <a:p>
            <a:pPr marL="171450" lvl="0" indent="-171450">
              <a:buFont typeface="Arial" panose="020B0604020202020204" pitchFamily="34" charset="0"/>
              <a:buChar char="•"/>
            </a:pPr>
            <a:endParaRPr lang="en-NZ" sz="1200" b="0" i="0" kern="1200" dirty="0" smtClean="0">
              <a:solidFill>
                <a:schemeClr val="tx1"/>
              </a:solidFill>
              <a:effectLst/>
              <a:latin typeface="+mn-lt"/>
              <a:ea typeface="ＭＳ Ｐゴシック" pitchFamily="-84" charset="-128"/>
              <a:cs typeface="ＭＳ Ｐゴシック" pitchFamily="-84" charset="-128"/>
            </a:endParaRPr>
          </a:p>
          <a:p>
            <a:pPr marL="628650" lvl="1" indent="-171450">
              <a:buFont typeface="Arial" panose="020B0604020202020204" pitchFamily="34" charset="0"/>
              <a:buChar char="•"/>
            </a:pPr>
            <a:r>
              <a:rPr lang="en-NZ" sz="1200" b="0" i="0" kern="1200" dirty="0" smtClean="0">
                <a:solidFill>
                  <a:schemeClr val="tx1"/>
                </a:solidFill>
                <a:effectLst/>
                <a:latin typeface="+mn-lt"/>
                <a:ea typeface="ＭＳ Ｐゴシック" pitchFamily="-84" charset="-128"/>
                <a:cs typeface="ＭＳ Ｐゴシック" pitchFamily="-84" charset="-128"/>
              </a:rPr>
              <a:t>ENZ partnered with New Zealand universities and a number of ITPs</a:t>
            </a:r>
            <a:r>
              <a:rPr lang="en-NZ" sz="1200" b="0" i="0" kern="1200" baseline="0" dirty="0" smtClean="0">
                <a:solidFill>
                  <a:schemeClr val="tx1"/>
                </a:solidFill>
                <a:effectLst/>
                <a:latin typeface="+mn-lt"/>
                <a:ea typeface="ＭＳ Ｐゴシック" pitchFamily="-84" charset="-128"/>
                <a:cs typeface="ＭＳ Ｐゴシック" pitchFamily="-84" charset="-128"/>
              </a:rPr>
              <a:t> </a:t>
            </a:r>
            <a:r>
              <a:rPr lang="en-NZ" sz="1200" b="0" i="0" kern="1200" dirty="0" smtClean="0">
                <a:solidFill>
                  <a:schemeClr val="tx1"/>
                </a:solidFill>
                <a:effectLst/>
                <a:latin typeface="+mn-lt"/>
                <a:ea typeface="ＭＳ Ｐゴシック" pitchFamily="-84" charset="-128"/>
                <a:cs typeface="ＭＳ Ｐゴシック" pitchFamily="-84" charset="-128"/>
              </a:rPr>
              <a:t>to offer study abroad scholarships</a:t>
            </a:r>
            <a:r>
              <a:rPr lang="en-NZ" sz="1200" b="0" i="0" kern="1200" baseline="0" dirty="0" smtClean="0">
                <a:solidFill>
                  <a:schemeClr val="tx1"/>
                </a:solidFill>
                <a:effectLst/>
                <a:latin typeface="+mn-lt"/>
                <a:ea typeface="ＭＳ Ｐゴシック" pitchFamily="-84" charset="-128"/>
                <a:cs typeface="ＭＳ Ｐゴシック" pitchFamily="-84" charset="-128"/>
              </a:rPr>
              <a:t> </a:t>
            </a:r>
            <a:r>
              <a:rPr lang="en-NZ" sz="1200" b="0" i="0" kern="1200" dirty="0" smtClean="0">
                <a:solidFill>
                  <a:schemeClr val="tx1"/>
                </a:solidFill>
                <a:effectLst/>
                <a:latin typeface="+mn-lt"/>
                <a:ea typeface="ＭＳ Ｐゴシック" pitchFamily="-84" charset="-128"/>
                <a:cs typeface="ＭＳ Ｐゴシック" pitchFamily="-84" charset="-128"/>
              </a:rPr>
              <a:t>to US students.</a:t>
            </a:r>
            <a:r>
              <a:rPr lang="en-NZ" sz="1200" b="0" i="0" kern="1200" baseline="0" dirty="0" smtClean="0">
                <a:solidFill>
                  <a:schemeClr val="tx1"/>
                </a:solidFill>
                <a:effectLst/>
                <a:latin typeface="+mn-lt"/>
                <a:ea typeface="ＭＳ Ｐゴシック" pitchFamily="-84" charset="-128"/>
                <a:cs typeface="ＭＳ Ｐゴシック" pitchFamily="-84" charset="-128"/>
              </a:rPr>
              <a:t> U</a:t>
            </a:r>
            <a:r>
              <a:rPr lang="en-NZ" sz="1200" b="0" i="0" kern="1200" dirty="0" smtClean="0">
                <a:solidFill>
                  <a:schemeClr val="tx1"/>
                </a:solidFill>
                <a:effectLst/>
                <a:latin typeface="+mn-lt"/>
                <a:ea typeface="ＭＳ Ｐゴシック" pitchFamily="-84" charset="-128"/>
                <a:cs typeface="ＭＳ Ｐゴシック" pitchFamily="-84" charset="-128"/>
              </a:rPr>
              <a:t>niversities and participating ITPs funded US$500 tuition or living costs awards, and ENZ provided matched funding</a:t>
            </a:r>
            <a:r>
              <a:rPr lang="en-NZ" sz="1200" b="0" i="0" kern="1200" baseline="0" dirty="0" smtClean="0">
                <a:solidFill>
                  <a:schemeClr val="tx1"/>
                </a:solidFill>
                <a:effectLst/>
                <a:latin typeface="+mn-lt"/>
                <a:ea typeface="ＭＳ Ｐゴシック" pitchFamily="-84" charset="-128"/>
                <a:cs typeface="ＭＳ Ｐゴシック" pitchFamily="-84" charset="-128"/>
              </a:rPr>
              <a:t> in the form of</a:t>
            </a:r>
            <a:r>
              <a:rPr lang="en-NZ" sz="1200" b="0" i="0" kern="1200" dirty="0" smtClean="0">
                <a:solidFill>
                  <a:schemeClr val="tx1"/>
                </a:solidFill>
                <a:effectLst/>
                <a:latin typeface="+mn-lt"/>
                <a:ea typeface="ＭＳ Ｐゴシック" pitchFamily="-84" charset="-128"/>
                <a:cs typeface="ＭＳ Ｐゴシック" pitchFamily="-84" charset="-128"/>
              </a:rPr>
              <a:t> US$2,000 travel awards to help students pay for their flight to New Zealand. 14 students</a:t>
            </a:r>
            <a:r>
              <a:rPr lang="en-NZ" sz="1200" b="0" i="0" kern="1200" baseline="0" dirty="0" smtClean="0">
                <a:solidFill>
                  <a:schemeClr val="tx1"/>
                </a:solidFill>
                <a:effectLst/>
                <a:latin typeface="+mn-lt"/>
                <a:ea typeface="ＭＳ Ｐゴシック" pitchFamily="-84" charset="-128"/>
                <a:cs typeface="ＭＳ Ｐゴシック" pitchFamily="-84" charset="-128"/>
              </a:rPr>
              <a:t> received awards for semester 1 2015 (February – June), and 11 students have received awards in semester 2 (July – November). </a:t>
            </a:r>
          </a:p>
          <a:p>
            <a:pPr marL="628650" lvl="1" indent="-171450">
              <a:buFont typeface="Arial" panose="020B0604020202020204" pitchFamily="34" charset="0"/>
              <a:buChar char="•"/>
            </a:pPr>
            <a:endParaRPr lang="en-NZ" sz="1200" b="0" i="0" kern="1200" baseline="0" dirty="0" smtClean="0">
              <a:solidFill>
                <a:schemeClr val="tx1"/>
              </a:solidFill>
              <a:effectLst/>
              <a:latin typeface="+mn-lt"/>
              <a:ea typeface="ＭＳ Ｐゴシック" pitchFamily="-84" charset="-128"/>
              <a:cs typeface="ＭＳ Ｐゴシック" pitchFamily="-84" charset="-128"/>
            </a:endParaRPr>
          </a:p>
          <a:p>
            <a:pPr marL="628650" lvl="1" indent="-171450">
              <a:buFont typeface="Arial" panose="020B0604020202020204" pitchFamily="34" charset="0"/>
              <a:buChar char="•"/>
            </a:pPr>
            <a:r>
              <a:rPr lang="en-NZ" sz="1200" b="0" i="0" kern="1200" dirty="0" smtClean="0">
                <a:solidFill>
                  <a:schemeClr val="tx1"/>
                </a:solidFill>
                <a:effectLst/>
                <a:latin typeface="+mn-lt"/>
                <a:ea typeface="ＭＳ Ｐゴシック" pitchFamily="-84" charset="-128"/>
                <a:cs typeface="ＭＳ Ｐゴシック" pitchFamily="-84" charset="-128"/>
              </a:rPr>
              <a:t>ENZ participated</a:t>
            </a:r>
            <a:r>
              <a:rPr lang="en-NZ" sz="1200" b="0" i="0" kern="1200" baseline="0" dirty="0" smtClean="0">
                <a:solidFill>
                  <a:schemeClr val="tx1"/>
                </a:solidFill>
                <a:effectLst/>
                <a:latin typeface="+mn-lt"/>
                <a:ea typeface="ＭＳ Ｐゴシック" pitchFamily="-84" charset="-128"/>
                <a:cs typeface="ＭＳ Ｐゴシック" pitchFamily="-84" charset="-128"/>
              </a:rPr>
              <a:t> in the first IIE and State Department Virtual US Study Abroad Fair, which took place in February. There were o</a:t>
            </a:r>
            <a:r>
              <a:rPr lang="en-NZ" sz="1200" b="0" i="0" kern="1200" dirty="0" smtClean="0">
                <a:solidFill>
                  <a:schemeClr val="tx1"/>
                </a:solidFill>
                <a:effectLst/>
                <a:latin typeface="+mn-lt"/>
                <a:ea typeface="ＭＳ Ｐゴシック" pitchFamily="-84" charset="-128"/>
                <a:cs typeface="ＭＳ Ｐゴシック" pitchFamily="-84" charset="-128"/>
              </a:rPr>
              <a:t>ver 3,000 attendees</a:t>
            </a:r>
            <a:r>
              <a:rPr lang="en-NZ" sz="1200" b="0" i="0" kern="1200" baseline="0" dirty="0" smtClean="0">
                <a:solidFill>
                  <a:schemeClr val="tx1"/>
                </a:solidFill>
                <a:effectLst/>
                <a:latin typeface="+mn-lt"/>
                <a:ea typeface="ＭＳ Ｐゴシック" pitchFamily="-84" charset="-128"/>
                <a:cs typeface="ＭＳ Ｐゴシック" pitchFamily="-84" charset="-128"/>
              </a:rPr>
              <a:t> as well as</a:t>
            </a:r>
            <a:r>
              <a:rPr lang="en-NZ" sz="1200" b="0" i="0" kern="1200" dirty="0" smtClean="0">
                <a:solidFill>
                  <a:schemeClr val="tx1"/>
                </a:solidFill>
                <a:effectLst/>
                <a:latin typeface="+mn-lt"/>
                <a:ea typeface="ＭＳ Ｐゴシック" pitchFamily="-84" charset="-128"/>
                <a:cs typeface="ＭＳ Ｐゴシック" pitchFamily="-84" charset="-128"/>
              </a:rPr>
              <a:t> 50 exhibitors, and the New Zealand</a:t>
            </a:r>
            <a:r>
              <a:rPr lang="en-NZ" sz="1200" b="0" i="0" kern="1200" baseline="0" dirty="0" smtClean="0">
                <a:solidFill>
                  <a:schemeClr val="tx1"/>
                </a:solidFill>
                <a:effectLst/>
                <a:latin typeface="+mn-lt"/>
                <a:ea typeface="ＭＳ Ｐゴシック" pitchFamily="-84" charset="-128"/>
                <a:cs typeface="ＭＳ Ｐゴシック" pitchFamily="-84" charset="-128"/>
              </a:rPr>
              <a:t> booth was in the top 10 percent of visited booths. </a:t>
            </a:r>
          </a:p>
          <a:p>
            <a:pPr marL="628650" lvl="1" indent="-171450">
              <a:buFont typeface="Arial" panose="020B0604020202020204" pitchFamily="34" charset="0"/>
              <a:buChar char="•"/>
            </a:pPr>
            <a:endParaRPr lang="en-NZ" sz="1200" b="0" i="0" kern="1200" baseline="0" dirty="0" smtClean="0">
              <a:solidFill>
                <a:schemeClr val="tx1"/>
              </a:solidFill>
              <a:effectLst/>
              <a:latin typeface="+mn-lt"/>
              <a:ea typeface="ＭＳ Ｐゴシック" pitchFamily="-84" charset="-128"/>
            </a:endParaRPr>
          </a:p>
          <a:p>
            <a:pPr marL="628650" marR="0" lvl="1"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b="0" u="none" kern="1200" dirty="0" smtClean="0">
                <a:solidFill>
                  <a:schemeClr val="tx1"/>
                </a:solidFill>
                <a:effectLst/>
                <a:latin typeface="+mn-lt"/>
                <a:ea typeface="ＭＳ Ｐゴシック" pitchFamily="-84" charset="-128"/>
                <a:cs typeface="ＭＳ Ｐゴシック" pitchFamily="-84" charset="-128"/>
              </a:rPr>
              <a:t>ENZ hosted</a:t>
            </a:r>
            <a:r>
              <a:rPr lang="en-NZ" sz="1200" b="0" u="none" kern="1200" baseline="0" dirty="0" smtClean="0">
                <a:solidFill>
                  <a:schemeClr val="tx1"/>
                </a:solidFill>
                <a:effectLst/>
                <a:latin typeface="+mn-lt"/>
                <a:ea typeface="ＭＳ Ｐゴシック" pitchFamily="-84" charset="-128"/>
                <a:cs typeface="ＭＳ Ｐゴシック" pitchFamily="-84" charset="-128"/>
              </a:rPr>
              <a:t> a reception </a:t>
            </a:r>
            <a:r>
              <a:rPr lang="en-NZ" sz="1200" b="0" u="none" kern="1200" dirty="0" smtClean="0">
                <a:solidFill>
                  <a:schemeClr val="tx1"/>
                </a:solidFill>
                <a:effectLst/>
                <a:latin typeface="+mn-lt"/>
                <a:ea typeface="ＭＳ Ｐゴシック" pitchFamily="-84" charset="-128"/>
                <a:cs typeface="ＭＳ Ｐゴシック" pitchFamily="-84" charset="-128"/>
              </a:rPr>
              <a:t>at the New Zealand Embassy in Washington DC during the first </a:t>
            </a:r>
            <a:r>
              <a:rPr lang="en-NZ" sz="1200" b="0" u="none" kern="1200" baseline="0" dirty="0" smtClean="0">
                <a:solidFill>
                  <a:schemeClr val="tx1"/>
                </a:solidFill>
                <a:effectLst/>
                <a:latin typeface="+mn-lt"/>
                <a:ea typeface="ＭＳ Ｐゴシック" pitchFamily="-84" charset="-128"/>
                <a:cs typeface="ＭＳ Ｐゴシック" pitchFamily="-84" charset="-128"/>
              </a:rPr>
              <a:t>IIE Summit on Generation Study Abroad in October. </a:t>
            </a:r>
          </a:p>
          <a:p>
            <a:pPr marL="457200" marR="0" lvl="1"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NZ" sz="1200" b="0" u="none" kern="1200" baseline="0" dirty="0" smtClean="0">
              <a:solidFill>
                <a:schemeClr val="tx1"/>
              </a:solidFill>
              <a:effectLst/>
              <a:latin typeface="+mn-lt"/>
              <a:ea typeface="ＭＳ Ｐゴシック" pitchFamily="-84" charset="-128"/>
              <a:cs typeface="ＭＳ Ｐゴシック" pitchFamily="-84" charset="-128"/>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b="0" u="none" kern="1200" baseline="0" dirty="0" smtClean="0">
                <a:solidFill>
                  <a:schemeClr val="tx1"/>
                </a:solidFill>
                <a:effectLst/>
                <a:latin typeface="+mn-lt"/>
                <a:ea typeface="ＭＳ Ｐゴシック" pitchFamily="-84" charset="-128"/>
                <a:cs typeface="ＭＳ Ｐゴシック" pitchFamily="-84" charset="-128"/>
              </a:rPr>
              <a:t>ENZ coordinates the New Zealand presence at NAFSA, the largest international education conference in the world (in 2015 there were 11,500 delegates from all over the world) which takes place in the US each May.</a:t>
            </a:r>
            <a:endParaRPr lang="en-NZ" sz="1200" b="0" u="none" kern="1200" dirty="0" smtClean="0">
              <a:solidFill>
                <a:schemeClr val="tx1"/>
              </a:solidFill>
              <a:effectLst/>
              <a:latin typeface="+mn-lt"/>
              <a:ea typeface="ＭＳ Ｐゴシック" pitchFamily="-84" charset="-128"/>
              <a:cs typeface="ＭＳ Ｐゴシック" pitchFamily="-84" charset="-128"/>
            </a:endParaRPr>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13</a:t>
            </a:fld>
            <a:endParaRPr lang="en-NZ"/>
          </a:p>
        </p:txBody>
      </p:sp>
    </p:spTree>
    <p:extLst>
      <p:ext uri="{BB962C8B-B14F-4D97-AF65-F5344CB8AC3E}">
        <p14:creationId xmlns:p14="http://schemas.microsoft.com/office/powerpoint/2010/main" val="3065191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NZ" sz="1200" kern="1200" dirty="0" smtClean="0">
                <a:solidFill>
                  <a:schemeClr val="tx1"/>
                </a:solidFill>
                <a:effectLst/>
                <a:latin typeface="+mn-lt"/>
                <a:ea typeface="ＭＳ Ｐゴシック" pitchFamily="-84" charset="-128"/>
                <a:cs typeface="ＭＳ Ｐゴシック" pitchFamily="-84" charset="-128"/>
              </a:rPr>
              <a:t>Our</a:t>
            </a:r>
            <a:r>
              <a:rPr lang="en-NZ" sz="1200" kern="1200" baseline="0" dirty="0" smtClean="0">
                <a:solidFill>
                  <a:schemeClr val="tx1"/>
                </a:solidFill>
                <a:effectLst/>
                <a:latin typeface="+mn-lt"/>
                <a:ea typeface="ＭＳ Ｐゴシック" pitchFamily="-84" charset="-128"/>
                <a:cs typeface="ＭＳ Ｐゴシック" pitchFamily="-84" charset="-128"/>
              </a:rPr>
              <a:t> future focus is to:</a:t>
            </a:r>
          </a:p>
          <a:p>
            <a:pPr marL="0" lvl="0" indent="0">
              <a:buFont typeface="Arial" panose="020B0604020202020204" pitchFamily="34" charset="0"/>
              <a:buNone/>
            </a:pPr>
            <a:endParaRPr lang="en-NZ" sz="1200" kern="1200" dirty="0" smtClean="0">
              <a:solidFill>
                <a:schemeClr val="tx1"/>
              </a:solidFill>
              <a:effectLst/>
              <a:latin typeface="+mn-lt"/>
              <a:ea typeface="ＭＳ Ｐゴシック" pitchFamily="-84" charset="-128"/>
              <a:cs typeface="ＭＳ Ｐゴシック" pitchFamily="-84" charset="-128"/>
            </a:endParaRPr>
          </a:p>
          <a:p>
            <a:pPr marL="171450" lvl="0" indent="-171450">
              <a:buFont typeface="Arial" panose="020B0604020202020204" pitchFamily="34" charset="0"/>
              <a:buChar char="•"/>
            </a:pPr>
            <a:r>
              <a:rPr lang="en-NZ" sz="1200" kern="1200" dirty="0" smtClean="0">
                <a:solidFill>
                  <a:schemeClr val="tx1"/>
                </a:solidFill>
                <a:effectLst/>
                <a:latin typeface="+mn-lt"/>
                <a:ea typeface="ＭＳ Ｐゴシック" pitchFamily="-84" charset="-128"/>
                <a:cs typeface="ＭＳ Ｐゴシック" pitchFamily="-84" charset="-128"/>
              </a:rPr>
              <a:t>Leverage State </a:t>
            </a:r>
            <a:r>
              <a:rPr lang="en-NZ" sz="1200" kern="1200" dirty="0" err="1" smtClean="0">
                <a:solidFill>
                  <a:schemeClr val="tx1"/>
                </a:solidFill>
                <a:effectLst/>
                <a:latin typeface="+mn-lt"/>
                <a:ea typeface="ＭＳ Ｐゴシック" pitchFamily="-84" charset="-128"/>
                <a:cs typeface="ＭＳ Ｐゴシック" pitchFamily="-84" charset="-128"/>
              </a:rPr>
              <a:t>Dept</a:t>
            </a:r>
            <a:r>
              <a:rPr lang="en-NZ" sz="1200" kern="1200" dirty="0" smtClean="0">
                <a:solidFill>
                  <a:schemeClr val="tx1"/>
                </a:solidFill>
                <a:effectLst/>
                <a:latin typeface="+mn-lt"/>
                <a:ea typeface="ＭＳ Ｐゴシック" pitchFamily="-84" charset="-128"/>
                <a:cs typeface="ＭＳ Ｐゴシック" pitchFamily="-84" charset="-128"/>
              </a:rPr>
              <a:t> and IIE GSA objectives</a:t>
            </a:r>
            <a:r>
              <a:rPr lang="en-NZ" sz="1200" kern="1200" baseline="0" dirty="0" smtClean="0">
                <a:solidFill>
                  <a:schemeClr val="tx1"/>
                </a:solidFill>
                <a:effectLst/>
                <a:latin typeface="+mn-lt"/>
                <a:ea typeface="ＭＳ Ｐゴシック" pitchFamily="-84" charset="-128"/>
                <a:cs typeface="ＭＳ Ｐゴシック" pitchFamily="-84" charset="-128"/>
              </a:rPr>
              <a:t> to increase study abroad, work with State </a:t>
            </a:r>
            <a:r>
              <a:rPr lang="en-NZ" sz="1200" kern="1200" baseline="0" dirty="0" err="1" smtClean="0">
                <a:solidFill>
                  <a:schemeClr val="tx1"/>
                </a:solidFill>
                <a:effectLst/>
                <a:latin typeface="+mn-lt"/>
                <a:ea typeface="ＭＳ Ｐゴシック" pitchFamily="-84" charset="-128"/>
                <a:cs typeface="ＭＳ Ｐゴシック" pitchFamily="-84" charset="-128"/>
              </a:rPr>
              <a:t>Dept</a:t>
            </a:r>
            <a:r>
              <a:rPr lang="en-NZ" sz="1200" kern="1200" baseline="0" dirty="0" smtClean="0">
                <a:solidFill>
                  <a:schemeClr val="tx1"/>
                </a:solidFill>
                <a:effectLst/>
                <a:latin typeface="+mn-lt"/>
                <a:ea typeface="ＭＳ Ｐゴシック" pitchFamily="-84" charset="-128"/>
                <a:cs typeface="ＭＳ Ｐゴシック" pitchFamily="-84" charset="-128"/>
              </a:rPr>
              <a:t> to increase numbers of US students in NZ. Our target growth, fitting with the US being a promote market, is 20% growth year-on-year.</a:t>
            </a:r>
          </a:p>
          <a:p>
            <a:pPr marL="0" indent="0">
              <a:buFont typeface="Arial" panose="020B0604020202020204" pitchFamily="34" charset="0"/>
              <a:buNone/>
            </a:pPr>
            <a:endParaRPr lang="en-NZ" baseline="0" dirty="0" smtClean="0"/>
          </a:p>
          <a:p>
            <a:pPr marL="171450" indent="-171450">
              <a:buFont typeface="Arial" panose="020B0604020202020204" pitchFamily="34" charset="0"/>
              <a:buChar char="•"/>
            </a:pPr>
            <a:r>
              <a:rPr lang="en-NZ" baseline="0" dirty="0" smtClean="0"/>
              <a:t>Work more closely with the large study abroad providers, like ISA, TEAN, Arcadia and the Institute for Study Abroad. Working with the study abroad providers will leverage their huge networks throughout the study abroad community to build New Zealand’s profile. The Go Overseas campaign and the IIE GSA commitment will help raise profile with study abroad advisors. </a:t>
            </a:r>
          </a:p>
          <a:p>
            <a:pPr marL="0" indent="0">
              <a:buFont typeface="Arial" panose="020B0604020202020204" pitchFamily="34" charset="0"/>
              <a:buNone/>
            </a:pPr>
            <a:endParaRPr lang="en-NZ"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Long term diversification of the level of student study.  The State </a:t>
            </a:r>
            <a:r>
              <a:rPr lang="en-NZ" baseline="0" dirty="0" err="1" smtClean="0"/>
              <a:t>Dept</a:t>
            </a:r>
            <a:r>
              <a:rPr lang="en-NZ" baseline="0" dirty="0" smtClean="0"/>
              <a:t> aims to increase numbers of students who study overseas at all levels. 16% of New Zealand’s US students study at postgraduate level. The trend of postgraduate enrolment tends to lag behind study abroad, and to </a:t>
            </a:r>
            <a:r>
              <a:rPr lang="en-NZ" sz="1200" kern="1200" dirty="0" smtClean="0">
                <a:solidFill>
                  <a:schemeClr val="tx1"/>
                </a:solidFill>
                <a:effectLst/>
                <a:latin typeface="+mn-lt"/>
                <a:ea typeface="ＭＳ Ｐゴシック" pitchFamily="-84" charset="-128"/>
                <a:cs typeface="ＭＳ Ｐゴシック" pitchFamily="-84" charset="-128"/>
              </a:rPr>
              <a:t>date 2015, renewed</a:t>
            </a:r>
            <a:r>
              <a:rPr lang="en-NZ" sz="1200" kern="1200" baseline="0" dirty="0" smtClean="0">
                <a:solidFill>
                  <a:schemeClr val="tx1"/>
                </a:solidFill>
                <a:effectLst/>
                <a:latin typeface="+mn-lt"/>
                <a:ea typeface="ＭＳ Ｐゴシック" pitchFamily="-84" charset="-128"/>
                <a:cs typeface="ＭＳ Ｐゴシック" pitchFamily="-84" charset="-128"/>
              </a:rPr>
              <a:t> student visas – a good indicator of postgrad numbers as they reflect students “in the pipeline” – are </a:t>
            </a:r>
            <a:r>
              <a:rPr lang="en-NZ" sz="1200" kern="1200" baseline="0" dirty="0" smtClean="0">
                <a:solidFill>
                  <a:schemeClr val="tx1"/>
                </a:solidFill>
                <a:effectLst/>
                <a:latin typeface="Calibri" panose="020F0502020204030204" pitchFamily="34" charset="0"/>
                <a:ea typeface="ＭＳ Ｐゴシック" pitchFamily="-84" charset="-128"/>
                <a:cs typeface="ＭＳ Ｐゴシック" pitchFamily="-84" charset="-128"/>
              </a:rPr>
              <a:t>down 8%.</a:t>
            </a:r>
            <a:r>
              <a:rPr lang="en-NZ" baseline="0" dirty="0" smtClean="0"/>
              <a:t> I think New Zealand will continue to see a decreasing number of postgraduate enrolments in 2015/16 FY. However, the work to increase the profile of New Zealand on US campuses will drive postgraduate numbers up longer term.</a:t>
            </a:r>
            <a:r>
              <a:rPr lang="en-NZ" sz="1200" kern="1200" dirty="0" smtClean="0">
                <a:solidFill>
                  <a:schemeClr val="tx1"/>
                </a:solidFill>
                <a:effectLst/>
                <a:latin typeface="+mn-lt"/>
                <a:ea typeface="ＭＳ Ｐゴシック" pitchFamily="-84" charset="-128"/>
                <a:cs typeface="ＭＳ Ｐゴシック" pitchFamily="-84" charset="-128"/>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kern="1200" dirty="0" smtClean="0">
              <a:solidFill>
                <a:schemeClr val="tx1"/>
              </a:solidFill>
              <a:effectLst/>
              <a:latin typeface="+mn-lt"/>
              <a:ea typeface="ＭＳ Ｐゴシック" pitchFamily="-8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smtClean="0">
                <a:solidFill>
                  <a:schemeClr val="tx1"/>
                </a:solidFill>
                <a:effectLst/>
                <a:latin typeface="+mn-lt"/>
                <a:ea typeface="ＭＳ Ｐゴシック" pitchFamily="-84" charset="-128"/>
              </a:rPr>
              <a:t>Increased</a:t>
            </a:r>
            <a:r>
              <a:rPr lang="en-NZ" sz="1200" kern="1200" baseline="0" dirty="0" smtClean="0">
                <a:solidFill>
                  <a:schemeClr val="tx1"/>
                </a:solidFill>
                <a:effectLst/>
                <a:latin typeface="+mn-lt"/>
                <a:ea typeface="ＭＳ Ｐゴシック" pitchFamily="-84" charset="-128"/>
              </a:rPr>
              <a:t> air links will help – Air New Zealand’s new Houston route, and American Airlines new daily LA to Auckland route.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kern="1200" baseline="0" dirty="0" smtClean="0">
              <a:solidFill>
                <a:schemeClr val="tx1"/>
              </a:solidFill>
              <a:effectLst/>
              <a:latin typeface="+mn-lt"/>
              <a:ea typeface="ＭＳ Ｐゴシック" pitchFamily="-84"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baseline="0" dirty="0" smtClean="0">
                <a:solidFill>
                  <a:schemeClr val="tx1"/>
                </a:solidFill>
                <a:effectLst/>
                <a:latin typeface="+mn-lt"/>
                <a:ea typeface="ＭＳ Ｐゴシック" pitchFamily="-84" charset="-128"/>
              </a:rPr>
              <a:t>Unlike Australia, New Zealand doesn’t offer study abroad students work rights. Even if it’s not taken up, the possibility of working while study is attractive to students. You can see that in the demand for one-year working holiday visas which are snapped up quickly. Often by former Study Abroad students wanting to come back to NZ.</a:t>
            </a:r>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14</a:t>
            </a:fld>
            <a:endParaRPr lang="en-NZ"/>
          </a:p>
        </p:txBody>
      </p:sp>
    </p:spTree>
    <p:extLst>
      <p:ext uri="{BB962C8B-B14F-4D97-AF65-F5344CB8AC3E}">
        <p14:creationId xmlns:p14="http://schemas.microsoft.com/office/powerpoint/2010/main" val="2550439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dirty="0" smtClean="0">
                <a:solidFill>
                  <a:schemeClr val="tx1"/>
                </a:solidFill>
                <a:effectLst/>
                <a:latin typeface="+mn-lt"/>
                <a:ea typeface="ＭＳ Ｐゴシック" pitchFamily="-84" charset="-128"/>
                <a:cs typeface="ＭＳ Ｐゴシック" pitchFamily="-84" charset="-128"/>
              </a:rPr>
              <a:t>You will have</a:t>
            </a:r>
            <a:r>
              <a:rPr lang="en-NZ" sz="1200" b="0" i="0" kern="1200" baseline="0" dirty="0" smtClean="0">
                <a:solidFill>
                  <a:schemeClr val="tx1"/>
                </a:solidFill>
                <a:effectLst/>
                <a:latin typeface="+mn-lt"/>
                <a:ea typeface="ＭＳ Ｐゴシック" pitchFamily="-84" charset="-128"/>
                <a:cs typeface="ＭＳ Ｐゴシック" pitchFamily="-84" charset="-128"/>
              </a:rPr>
              <a:t> seen lovely pictures throughout my presentation. </a:t>
            </a:r>
            <a:r>
              <a:rPr lang="en-NZ" sz="1200" b="0" i="0" kern="1200" dirty="0" smtClean="0">
                <a:solidFill>
                  <a:schemeClr val="tx1"/>
                </a:solidFill>
                <a:effectLst/>
                <a:latin typeface="+mn-lt"/>
                <a:ea typeface="ＭＳ Ｐゴシック" pitchFamily="-84" charset="-128"/>
                <a:cs typeface="ＭＳ Ｐゴシック" pitchFamily="-84" charset="-128"/>
              </a:rPr>
              <a:t>As part of ENZ’s social media presence, we created an Instagram</a:t>
            </a:r>
            <a:r>
              <a:rPr lang="en-NZ" sz="1200" b="0" i="0" kern="1200" baseline="0" dirty="0" smtClean="0">
                <a:solidFill>
                  <a:schemeClr val="tx1"/>
                </a:solidFill>
                <a:effectLst/>
                <a:latin typeface="+mn-lt"/>
                <a:ea typeface="ＭＳ Ｐゴシック" pitchFamily="-84" charset="-128"/>
                <a:cs typeface="ＭＳ Ｐゴシック" pitchFamily="-84" charset="-128"/>
              </a:rPr>
              <a:t> page in March.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b="0" i="0" kern="1200" baseline="0" dirty="0" smtClean="0">
              <a:solidFill>
                <a:schemeClr val="tx1"/>
              </a:solidFill>
              <a:effectLst/>
              <a:latin typeface="+mn-lt"/>
              <a:ea typeface="ＭＳ Ｐゴシック" pitchFamily="-84" charset="-128"/>
              <a:cs typeface="ＭＳ Ｐゴシック" pitchFamily="-84"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dirty="0" smtClean="0">
                <a:solidFill>
                  <a:schemeClr val="tx1"/>
                </a:solidFill>
                <a:effectLst/>
                <a:latin typeface="+mn-lt"/>
                <a:ea typeface="ＭＳ Ｐゴシック" pitchFamily="-84" charset="-128"/>
                <a:cs typeface="ＭＳ Ｐゴシック" pitchFamily="-84" charset="-128"/>
              </a:rPr>
              <a:t>Students who received awards in the first round of the IIE GSA scholarships (who</a:t>
            </a:r>
            <a:r>
              <a:rPr lang="en-NZ" sz="1200" b="0" i="0" kern="1200" baseline="0" dirty="0" smtClean="0">
                <a:solidFill>
                  <a:schemeClr val="tx1"/>
                </a:solidFill>
                <a:effectLst/>
                <a:latin typeface="+mn-lt"/>
                <a:ea typeface="ＭＳ Ｐゴシック" pitchFamily="-84" charset="-128"/>
                <a:cs typeface="ＭＳ Ｐゴシック" pitchFamily="-84" charset="-128"/>
              </a:rPr>
              <a:t> </a:t>
            </a:r>
            <a:r>
              <a:rPr lang="en-NZ" sz="1200" b="0" i="0" kern="1200" dirty="0" smtClean="0">
                <a:solidFill>
                  <a:schemeClr val="tx1"/>
                </a:solidFill>
                <a:effectLst/>
                <a:latin typeface="+mn-lt"/>
                <a:ea typeface="ＭＳ Ｐゴシック" pitchFamily="-84" charset="-128"/>
                <a:cs typeface="ＭＳ Ｐゴシック" pitchFamily="-84" charset="-128"/>
              </a:rPr>
              <a:t>have now returned to the U.S.)</a:t>
            </a:r>
            <a:r>
              <a:rPr lang="en-NZ" sz="1200" b="0" i="0" kern="1200" baseline="0" dirty="0" smtClean="0">
                <a:solidFill>
                  <a:schemeClr val="tx1"/>
                </a:solidFill>
                <a:effectLst/>
                <a:latin typeface="+mn-lt"/>
                <a:ea typeface="ＭＳ Ｐゴシック" pitchFamily="-84" charset="-128"/>
                <a:cs typeface="ＭＳ Ｐゴシック" pitchFamily="-84" charset="-128"/>
              </a:rPr>
              <a:t> were recruited as ‘Kiwi Ambassadors’ to provide content (photos and video) for the page. There are now over 3,150 followers on the page, and you can see some of the fantastic photos they uploaded here.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b="0" i="0" kern="1200" baseline="0" dirty="0" smtClean="0">
              <a:solidFill>
                <a:schemeClr val="tx1"/>
              </a:solidFill>
              <a:effectLst/>
              <a:latin typeface="+mn-lt"/>
              <a:ea typeface="ＭＳ Ｐゴシック" pitchFamily="-84"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baseline="0" dirty="0" smtClean="0">
                <a:solidFill>
                  <a:schemeClr val="tx1"/>
                </a:solidFill>
                <a:effectLst/>
                <a:latin typeface="+mn-lt"/>
                <a:ea typeface="ＭＳ Ｐゴシック" pitchFamily="-84" charset="-128"/>
              </a:rPr>
              <a:t>The value of Instagram is that it creates a platform for students to tell an authentic story of their experiences in New Zealand – the images and comments come from them, not us. It’s valuable when selling New Zealand as an authentic destination for US students – so make sure you follow us, too! Instagram.com/</a:t>
            </a:r>
            <a:r>
              <a:rPr lang="en-NZ" sz="1200" b="0" i="0" kern="1200" baseline="0" dirty="0" err="1" smtClean="0">
                <a:solidFill>
                  <a:schemeClr val="tx1"/>
                </a:solidFill>
                <a:effectLst/>
                <a:latin typeface="+mn-lt"/>
                <a:ea typeface="ＭＳ Ｐゴシック" pitchFamily="-84" charset="-128"/>
              </a:rPr>
              <a:t>studyinnewzealand</a:t>
            </a:r>
            <a:endParaRPr lang="en-NZ" sz="1200" b="0" i="0" kern="1200" baseline="0" dirty="0" smtClean="0">
              <a:solidFill>
                <a:schemeClr val="tx1"/>
              </a:solidFill>
              <a:effectLst/>
              <a:latin typeface="+mn-lt"/>
              <a:ea typeface="ＭＳ Ｐゴシック" pitchFamily="-84" charset="-128"/>
            </a:endParaRPr>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15</a:t>
            </a:fld>
            <a:endParaRPr lang="en-NZ"/>
          </a:p>
        </p:txBody>
      </p:sp>
    </p:spTree>
    <p:extLst>
      <p:ext uri="{BB962C8B-B14F-4D97-AF65-F5344CB8AC3E}">
        <p14:creationId xmlns:p14="http://schemas.microsoft.com/office/powerpoint/2010/main" val="1113867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smtClean="0"/>
              <a:t>This is another</a:t>
            </a:r>
            <a:r>
              <a:rPr lang="en-NZ" baseline="0" dirty="0" smtClean="0"/>
              <a:t> image from Instagram, uploaded by</a:t>
            </a:r>
            <a:r>
              <a:rPr lang="en-NZ" dirty="0" smtClean="0"/>
              <a:t> Emma </a:t>
            </a:r>
            <a:r>
              <a:rPr lang="en-NZ" dirty="0" err="1" smtClean="0"/>
              <a:t>Faucher</a:t>
            </a:r>
            <a:r>
              <a:rPr lang="en-NZ" dirty="0" smtClean="0"/>
              <a:t> (</a:t>
            </a:r>
            <a:r>
              <a:rPr lang="en-NZ" i="1" dirty="0" err="1" smtClean="0"/>
              <a:t>fo</a:t>
            </a:r>
            <a:r>
              <a:rPr lang="en-NZ" i="1" dirty="0" smtClean="0"/>
              <a:t>-shay</a:t>
            </a:r>
            <a:r>
              <a:rPr lang="en-NZ" dirty="0" smtClean="0"/>
              <a:t>), the recipient of the inaugural</a:t>
            </a:r>
            <a:r>
              <a:rPr lang="en-NZ" baseline="0" dirty="0" smtClean="0"/>
              <a:t> </a:t>
            </a:r>
            <a:r>
              <a:rPr lang="en-NZ" dirty="0" smtClean="0"/>
              <a:t>Go Overseas</a:t>
            </a:r>
            <a:r>
              <a:rPr lang="en-NZ" baseline="0" dirty="0" smtClean="0"/>
              <a:t> scholarship. She studied at Victoria University of Wellington, and will – forever – be a vocal advocate for studying in New Zealand. Her caption on Instagram reads (she was also recruited as a ‘Kiwi Ambassador’):</a:t>
            </a:r>
          </a:p>
          <a:p>
            <a:pPr marL="171450" indent="-171450">
              <a:buFont typeface="Arial" panose="020B0604020202020204" pitchFamily="34" charset="0"/>
              <a:buChar char="•"/>
            </a:pPr>
            <a:endParaRPr lang="en-NZ" baseline="0" dirty="0" smtClean="0"/>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b="0" i="0" kern="1200" dirty="0" smtClean="0">
                <a:solidFill>
                  <a:schemeClr val="tx1"/>
                </a:solidFill>
                <a:effectLst/>
                <a:latin typeface="+mn-lt"/>
                <a:ea typeface="ＭＳ Ｐゴシック" pitchFamily="-84" charset="-128"/>
                <a:cs typeface="ＭＳ Ｐゴシック" pitchFamily="-84" charset="-128"/>
              </a:rPr>
              <a:t>“Smiles from ear to ear as I wear my new Pounamu (NZ greenstone) necklace, thanks to Education New Zealand! This piece is a Koru, representing an unfurling fern frond. It symbolizes new growth, lifelong friendships, new life, peace, and tranquillity. I couldn't think of any better souvenir to bring back to the states with me and remember my trip by. I'm so grateful to have had the amazing team over at Education New Zealand to make my study abroad experience 10x better (probably even more than that, to be honest)!☺️🇳🇿 -Emma </a:t>
            </a:r>
            <a:r>
              <a:rPr lang="en-NZ" sz="1200" b="0" i="0" kern="1200" dirty="0" err="1" smtClean="0">
                <a:solidFill>
                  <a:schemeClr val="tx1"/>
                </a:solidFill>
                <a:effectLst/>
                <a:latin typeface="+mn-lt"/>
                <a:ea typeface="ＭＳ Ｐゴシック" pitchFamily="-84" charset="-128"/>
                <a:cs typeface="ＭＳ Ｐゴシック" pitchFamily="-84" charset="-128"/>
              </a:rPr>
              <a:t>Faucher</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3"/>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3"/>
              </a:rPr>
              <a:t>emfaucher</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4"/>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4"/>
              </a:rPr>
              <a:t>newzealand</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5"/>
              </a:rPr>
              <a:t>#happy</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6"/>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6"/>
              </a:rPr>
              <a:t>studyabroad</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7"/>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7"/>
              </a:rPr>
              <a:t>nz</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8"/>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8"/>
              </a:rPr>
              <a:t>wellington</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9"/>
              </a:rPr>
              <a:t>#pounamu</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0"/>
              </a:rPr>
              <a:t>#greenstone</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1"/>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11"/>
              </a:rPr>
              <a:t>nzgreenstone</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12"/>
              </a:rPr>
              <a:t>#jade</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3"/>
              </a:rPr>
              <a:t>#necklace</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4"/>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14"/>
              </a:rPr>
              <a:t>nofilter</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5"/>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15"/>
              </a:rPr>
              <a:t>nzstudyabroad</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16"/>
              </a:rPr>
              <a:t>#gifts</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7"/>
              </a:rPr>
              <a:t>#souvenir</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8"/>
              </a:rPr>
              <a:t>#koru</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19"/>
              </a:rPr>
              <a:t>#memories</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20"/>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20"/>
              </a:rPr>
              <a:t>peace</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21"/>
              </a:rPr>
              <a:t>#tranquility</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22"/>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22"/>
              </a:rPr>
              <a:t>newgrowth</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u="none" strike="noStrike" kern="1200" dirty="0" smtClean="0">
                <a:solidFill>
                  <a:schemeClr val="tx1"/>
                </a:solidFill>
                <a:effectLst/>
                <a:latin typeface="+mn-lt"/>
                <a:ea typeface="ＭＳ Ｐゴシック" pitchFamily="-84" charset="-128"/>
                <a:cs typeface="ＭＳ Ｐゴシック" pitchFamily="-84" charset="-128"/>
                <a:hlinkClick r:id="rId23"/>
              </a:rPr>
              <a:t>#</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23"/>
              </a:rPr>
              <a:t>newlife</a:t>
            </a:r>
            <a:r>
              <a:rPr lang="en-NZ" sz="1200" b="0" i="0" u="none" strike="noStrike" kern="1200" dirty="0" err="1" smtClean="0">
                <a:solidFill>
                  <a:schemeClr val="tx1"/>
                </a:solidFill>
                <a:effectLst/>
                <a:latin typeface="+mn-lt"/>
                <a:ea typeface="ＭＳ Ｐゴシック" pitchFamily="-84" charset="-128"/>
                <a:cs typeface="ＭＳ Ｐゴシック" pitchFamily="-84" charset="-128"/>
                <a:hlinkClick r:id="rId24"/>
              </a:rPr>
              <a:t>#lifelongfriendships</a:t>
            </a:r>
            <a:r>
              <a:rPr lang="en-NZ" sz="1200" b="0" i="0" u="none" strike="noStrike" kern="1200" dirty="0" smtClean="0">
                <a:solidFill>
                  <a:schemeClr val="tx1"/>
                </a:solidFill>
                <a:effectLst/>
                <a:latin typeface="+mn-lt"/>
                <a:ea typeface="ＭＳ Ｐゴシック" pitchFamily="-84" charset="-128"/>
                <a:cs typeface="ＭＳ Ｐゴシック" pitchFamily="-84" charset="-128"/>
              </a:rPr>
              <a:t>”</a:t>
            </a:r>
            <a:endParaRPr lang="en-NZ" sz="1200" b="0" i="0" kern="1200" dirty="0" smtClean="0">
              <a:solidFill>
                <a:schemeClr val="tx1"/>
              </a:solidFill>
              <a:effectLst/>
              <a:latin typeface="+mn-lt"/>
              <a:ea typeface="ＭＳ Ｐゴシック" pitchFamily="-84" charset="-128"/>
              <a:cs typeface="ＭＳ Ｐゴシック" pitchFamily="-84" charset="-128"/>
            </a:endParaRPr>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16</a:t>
            </a:fld>
            <a:endParaRPr lang="en-NZ"/>
          </a:p>
        </p:txBody>
      </p:sp>
    </p:spTree>
    <p:extLst>
      <p:ext uri="{BB962C8B-B14F-4D97-AF65-F5344CB8AC3E}">
        <p14:creationId xmlns:p14="http://schemas.microsoft.com/office/powerpoint/2010/main" val="13764314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kern="1200" dirty="0" smtClean="0">
                <a:solidFill>
                  <a:schemeClr val="tx1"/>
                </a:solidFill>
                <a:effectLst/>
                <a:latin typeface="+mn-lt"/>
                <a:ea typeface="ＭＳ Ｐゴシック" pitchFamily="-84" charset="-128"/>
                <a:cs typeface="ＭＳ Ｐゴシック" pitchFamily="-84" charset="-128"/>
              </a:rPr>
              <a:t>US study abroad</a:t>
            </a:r>
            <a:r>
              <a:rPr lang="en-NZ" sz="1200" kern="1200" baseline="0" dirty="0" smtClean="0">
                <a:solidFill>
                  <a:schemeClr val="tx1"/>
                </a:solidFill>
                <a:effectLst/>
                <a:latin typeface="+mn-lt"/>
                <a:ea typeface="ＭＳ Ｐゴシック" pitchFamily="-84" charset="-128"/>
                <a:cs typeface="ＭＳ Ｐゴシック" pitchFamily="-84" charset="-128"/>
              </a:rPr>
              <a:t> students tend to choose New Zealand for the same reasons tourists do (they love getting out about, experiencing all that New Zealand has to offer). Aligning with Tourism, particularly around the short-term study abroad market, is a opportunity.</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NZ" sz="1200" kern="1200" dirty="0" smtClean="0">
              <a:solidFill>
                <a:schemeClr val="tx1"/>
              </a:solidFill>
              <a:effectLst/>
              <a:latin typeface="+mn-lt"/>
              <a:ea typeface="ＭＳ Ｐゴシック" pitchFamily="-84" charset="-128"/>
              <a:cs typeface="ＭＳ Ｐゴシック" pitchFamily="-84"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kern="1200" dirty="0" smtClean="0">
                <a:solidFill>
                  <a:schemeClr val="tx1"/>
                </a:solidFill>
                <a:effectLst/>
                <a:latin typeface="+mn-lt"/>
                <a:ea typeface="ＭＳ Ｐゴシック" pitchFamily="-84" charset="-128"/>
                <a:cs typeface="ＭＳ Ｐゴシック" pitchFamily="-84" charset="-128"/>
              </a:rPr>
              <a:t>WOW: The World of Wearable Arts has developed a museum exhibition which will start touring the US next year. I’m hopeful</a:t>
            </a:r>
            <a:r>
              <a:rPr lang="en-NZ" sz="1200" kern="1200" baseline="0" dirty="0" smtClean="0">
                <a:solidFill>
                  <a:schemeClr val="tx1"/>
                </a:solidFill>
                <a:effectLst/>
                <a:latin typeface="+mn-lt"/>
                <a:ea typeface="ＭＳ Ｐゴシック" pitchFamily="-84" charset="-128"/>
                <a:cs typeface="ＭＳ Ｐゴシック" pitchFamily="-84" charset="-128"/>
              </a:rPr>
              <a:t> we’ll be able </a:t>
            </a:r>
            <a:r>
              <a:rPr lang="en-NZ" sz="1200" kern="1200" dirty="0" smtClean="0">
                <a:solidFill>
                  <a:schemeClr val="tx1"/>
                </a:solidFill>
                <a:effectLst/>
                <a:latin typeface="+mn-lt"/>
                <a:ea typeface="ＭＳ Ｐゴシック" pitchFamily="-84" charset="-128"/>
                <a:cs typeface="ＭＳ Ｐゴシック" pitchFamily="-84" charset="-128"/>
              </a:rPr>
              <a:t>to work with WOW, for example, to leverage their presence in the US to increase the profile of NZ design-focused institutions (e.g., </a:t>
            </a:r>
            <a:r>
              <a:rPr lang="en-NZ" sz="1200" kern="1200" dirty="0" err="1" smtClean="0">
                <a:solidFill>
                  <a:schemeClr val="tx1"/>
                </a:solidFill>
                <a:effectLst/>
                <a:latin typeface="+mn-lt"/>
                <a:ea typeface="ＭＳ Ｐゴシック" pitchFamily="-84" charset="-128"/>
                <a:cs typeface="ＭＳ Ｐゴシック" pitchFamily="-84" charset="-128"/>
              </a:rPr>
              <a:t>CoCA</a:t>
            </a:r>
            <a:r>
              <a:rPr lang="en-NZ" sz="1200" kern="1200" dirty="0" smtClean="0">
                <a:solidFill>
                  <a:schemeClr val="tx1"/>
                </a:solidFill>
                <a:effectLst/>
                <a:latin typeface="+mn-lt"/>
                <a:ea typeface="ＭＳ Ｐゴシック" pitchFamily="-84" charset="-128"/>
                <a:cs typeface="ＭＳ Ｐゴシック" pitchFamily="-84" charset="-128"/>
              </a:rPr>
              <a:t> at Massey, </a:t>
            </a:r>
            <a:r>
              <a:rPr lang="en-NZ" sz="1200" kern="1200" dirty="0" err="1" smtClean="0">
                <a:solidFill>
                  <a:schemeClr val="tx1"/>
                </a:solidFill>
                <a:effectLst/>
                <a:latin typeface="+mn-lt"/>
                <a:ea typeface="ＭＳ Ｐゴシック" pitchFamily="-84" charset="-128"/>
                <a:cs typeface="ＭＳ Ｐゴシック" pitchFamily="-84" charset="-128"/>
              </a:rPr>
              <a:t>Whitecliffe</a:t>
            </a:r>
            <a:r>
              <a:rPr lang="en-NZ" sz="1200" kern="1200" dirty="0" smtClean="0">
                <a:solidFill>
                  <a:schemeClr val="tx1"/>
                </a:solidFill>
                <a:effectLst/>
                <a:latin typeface="+mn-lt"/>
                <a:ea typeface="ＭＳ Ｐゴシック" pitchFamily="-84" charset="-128"/>
                <a:cs typeface="ＭＳ Ｐゴシック" pitchFamily="-84" charset="-128"/>
              </a:rPr>
              <a:t>, </a:t>
            </a:r>
            <a:r>
              <a:rPr lang="en-NZ" sz="1200" kern="1200" dirty="0" err="1" smtClean="0">
                <a:solidFill>
                  <a:schemeClr val="tx1"/>
                </a:solidFill>
                <a:effectLst/>
                <a:latin typeface="+mn-lt"/>
                <a:ea typeface="ＭＳ Ｐゴシック" pitchFamily="-84" charset="-128"/>
                <a:cs typeface="ＭＳ Ｐゴシック" pitchFamily="-84" charset="-128"/>
              </a:rPr>
              <a:t>etc</a:t>
            </a:r>
            <a:r>
              <a:rPr lang="en-NZ" sz="1200" kern="1200" dirty="0" smtClean="0">
                <a:solidFill>
                  <a:schemeClr val="tx1"/>
                </a:solidFill>
                <a:effectLst/>
                <a:latin typeface="+mn-lt"/>
                <a:ea typeface="ＭＳ Ｐゴシック" pitchFamily="-84" charset="-128"/>
                <a:cs typeface="ＭＳ Ｐゴシック" pitchFamily="-84" charset="-128"/>
              </a:rPr>
              <a:t>). We are also looking for other opportunities to leverage NZ companies’ presence in-market. </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NZ" sz="1200" kern="1200" dirty="0" smtClean="0">
              <a:solidFill>
                <a:schemeClr val="tx1"/>
              </a:solidFill>
              <a:effectLst/>
              <a:latin typeface="+mn-lt"/>
              <a:ea typeface="ＭＳ Ｐゴシック" pitchFamily="-84" charset="-128"/>
              <a:cs typeface="ＭＳ Ｐゴシック" pitchFamily="-84" charset="-128"/>
            </a:endParaRP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kern="1200" dirty="0" smtClean="0">
                <a:solidFill>
                  <a:schemeClr val="tx1"/>
                </a:solidFill>
                <a:effectLst/>
                <a:latin typeface="+mn-lt"/>
                <a:ea typeface="ＭＳ Ｐゴシック" pitchFamily="-84" charset="-128"/>
                <a:cs typeface="ＭＳ Ｐゴシック" pitchFamily="-84" charset="-128"/>
              </a:rPr>
              <a:t>When you travel,</a:t>
            </a:r>
            <a:r>
              <a:rPr lang="en-NZ" sz="1200" kern="1200" baseline="0" dirty="0" smtClean="0">
                <a:solidFill>
                  <a:schemeClr val="tx1"/>
                </a:solidFill>
                <a:effectLst/>
                <a:latin typeface="+mn-lt"/>
                <a:ea typeface="ＭＳ Ｐゴシック" pitchFamily="-84" charset="-128"/>
                <a:cs typeface="ＭＳ Ｐゴシック" pitchFamily="-84" charset="-128"/>
              </a:rPr>
              <a:t> keep telling the story of New Zealand education, as well as our amazing tourism experiences, and products.</a:t>
            </a:r>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17</a:t>
            </a:fld>
            <a:endParaRPr lang="en-NZ"/>
          </a:p>
        </p:txBody>
      </p:sp>
    </p:spTree>
    <p:extLst>
      <p:ext uri="{BB962C8B-B14F-4D97-AF65-F5344CB8AC3E}">
        <p14:creationId xmlns:p14="http://schemas.microsoft.com/office/powerpoint/2010/main" val="2788151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smtClean="0"/>
              <a:t>This</a:t>
            </a:r>
            <a:r>
              <a:rPr lang="en-NZ" baseline="0" dirty="0" smtClean="0"/>
              <a:t> is a picture by Kora Nixon, who received an IIE GSA award to study in semester one, 2015. She also received a prize at the end of the semester from ENZ to reward her for submitting such great pictures during her time at the University of Waikato. </a:t>
            </a:r>
            <a:endParaRPr lang="en-NZ" dirty="0" smtClean="0"/>
          </a:p>
          <a:p>
            <a:endParaRPr lang="en-NZ" dirty="0" smtClean="0"/>
          </a:p>
          <a:p>
            <a:r>
              <a:rPr lang="en-NZ" dirty="0" smtClean="0"/>
              <a:t>We</a:t>
            </a:r>
            <a:r>
              <a:rPr lang="en-NZ" baseline="0" dirty="0" smtClean="0"/>
              <a:t> are focusing on and encouraging education providers to focus on:</a:t>
            </a:r>
          </a:p>
          <a:p>
            <a:endParaRPr lang="en-NZ" baseline="0" dirty="0" smtClean="0"/>
          </a:p>
          <a:p>
            <a:r>
              <a:rPr lang="en-NZ" b="1" baseline="0" dirty="0" smtClean="0"/>
              <a:t>Delivering a great student experience, and delivering the types of programmes students want and the experiences they need. </a:t>
            </a:r>
          </a:p>
          <a:p>
            <a:endParaRPr lang="en-NZ" b="1" baseline="0" dirty="0" smtClean="0"/>
          </a:p>
          <a:p>
            <a:r>
              <a:rPr lang="en-NZ" b="1" baseline="0" dirty="0" smtClean="0"/>
              <a:t>Using targeted scholarships to support students and raise awareness of New Zealand.</a:t>
            </a:r>
          </a:p>
          <a:p>
            <a:endParaRPr lang="en-NZ" b="1"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Programme development is vitally important. It’s no longer enough to just offer direct enrol programmes, US institutions are looking for added value. VUW’s International Leadership Programme and Otago’s Job Ready Programme are examples of programmes that have been developed for international students which could (and have, I think) be easily expanded to study abroad students. What do you already offer that you can repackage for the US market?</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US universities (particularly small, expensive liberal arts colleges, where the sticker price now regularly exceeds $60,000 a year) are experts at maximising student experience, and of developing programmes that ‘add value’ to a student’s education. They constantly look to develop programmes (like short-term faculty-led study abroad, niche offerings, community engagement/volunteerism, etc.) to demonstrate their value to potential students, to justify their cost, and to invest their students in their university for the rest of their life.</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They’re experts at creating a campus culture. Your US university isn’t just somewhere you went, it’s something you are present tense. You’re a Richmond Spider whether you currently attend the University of Richmond, or attended it 50 years ago. You’re an Ohio State Buckeye. You’re an Oberlin College </a:t>
            </a:r>
            <a:r>
              <a:rPr lang="en-NZ" baseline="0" dirty="0" err="1" smtClean="0"/>
              <a:t>Yeowoman</a:t>
            </a:r>
            <a:r>
              <a:rPr lang="en-NZ" baseline="0" dirty="0" smtClean="0"/>
              <a:t> or Yeoman. Forever.</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Our education providers are competing with this campus culture (the football games, sororities, the feeling of belonging that comes with going to a US college) when recruiting student. They need to recognise this in their marketing and recruitment in the States, and this is why they need to create those niche programmes and opportunities that students can’t get at their home university. </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They also need to create opportunities to develop a similar feeling of that culture for your students while they’re in NZ, so they can take it back to their home campuses and be ambassadors on our behalf. We also encourage them to stay connected to their alumni. </a:t>
            </a:r>
          </a:p>
          <a:p>
            <a:pPr marL="171450" indent="-171450">
              <a:buFont typeface="Arial" panose="020B0604020202020204" pitchFamily="34" charset="0"/>
              <a:buChar char="•"/>
            </a:pPr>
            <a:endParaRPr lang="en-NZ"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kern="1200" dirty="0" smtClean="0">
                <a:solidFill>
                  <a:schemeClr val="tx1"/>
                </a:solidFill>
                <a:effectLst/>
                <a:latin typeface="+mn-lt"/>
                <a:ea typeface="ＭＳ Ｐゴシック" pitchFamily="-84" charset="-128"/>
                <a:cs typeface="ＭＳ Ｐゴシック" pitchFamily="-84" charset="-128"/>
              </a:rPr>
              <a:t>Small</a:t>
            </a:r>
            <a:r>
              <a:rPr lang="en-NZ" sz="1200" kern="1200" baseline="0" dirty="0" smtClean="0">
                <a:solidFill>
                  <a:schemeClr val="tx1"/>
                </a:solidFill>
                <a:effectLst/>
                <a:latin typeface="+mn-lt"/>
                <a:ea typeface="ＭＳ Ｐゴシック" pitchFamily="-84" charset="-128"/>
                <a:cs typeface="ＭＳ Ｐゴシック" pitchFamily="-84" charset="-128"/>
              </a:rPr>
              <a:t> scholarships: the way that US students fund their studies (both home and abroad) is enormously complex. Because students stitch together funding from their parents, university financial aid, state and federal aid and other sources of scholarships to fund their college tuition, offering small scholarships to students is an inexpensive way to raise your profile (you can see the impact the scholarships had this year at a time the New Zealand dollar was at its height against the US Dollar – a 23 percent increase). Targeting those scholarships – to first generation college students/HBCs/diversity – leverages US universities’ own objectives is a useful way for you.</a:t>
            </a:r>
            <a:endParaRPr lang="en-NZ" sz="1200" kern="1200" dirty="0" smtClean="0">
              <a:solidFill>
                <a:schemeClr val="tx1"/>
              </a:solidFill>
              <a:effectLst/>
              <a:latin typeface="+mn-lt"/>
              <a:ea typeface="ＭＳ Ｐゴシック" pitchFamily="-84" charset="-128"/>
            </a:endParaRPr>
          </a:p>
          <a:p>
            <a:pPr marL="171450" indent="-171450">
              <a:buFont typeface="Arial" panose="020B0604020202020204" pitchFamily="34" charset="0"/>
              <a:buChar char="•"/>
            </a:pPr>
            <a:endParaRPr lang="en-NZ" baseline="0" dirty="0" smtClean="0"/>
          </a:p>
          <a:p>
            <a:endParaRPr lang="en-NZ" b="1" baseline="0" dirty="0" smtClean="0"/>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18</a:t>
            </a:fld>
            <a:endParaRPr lang="en-NZ"/>
          </a:p>
        </p:txBody>
      </p:sp>
    </p:spTree>
    <p:extLst>
      <p:ext uri="{BB962C8B-B14F-4D97-AF65-F5344CB8AC3E}">
        <p14:creationId xmlns:p14="http://schemas.microsoft.com/office/powerpoint/2010/main" val="3505676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19</a:t>
            </a:fld>
            <a:endParaRPr lang="en-NZ"/>
          </a:p>
        </p:txBody>
      </p:sp>
    </p:spTree>
    <p:extLst>
      <p:ext uri="{BB962C8B-B14F-4D97-AF65-F5344CB8AC3E}">
        <p14:creationId xmlns:p14="http://schemas.microsoft.com/office/powerpoint/2010/main" val="1442000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defTabSz="903288">
              <a:spcBef>
                <a:spcPct val="50000"/>
              </a:spcBef>
              <a:buFont typeface="Arial" pitchFamily="34" charset="0"/>
              <a:buNone/>
            </a:pPr>
            <a:r>
              <a:rPr lang="en-NZ" sz="1200" b="1" dirty="0" smtClean="0">
                <a:latin typeface="Rockwell" pitchFamily="18" charset="0"/>
              </a:rPr>
              <a:t>Introduce yourself,</a:t>
            </a:r>
            <a:r>
              <a:rPr lang="en-NZ" sz="1200" b="1" baseline="0" dirty="0" smtClean="0">
                <a:latin typeface="Rockwell" pitchFamily="18" charset="0"/>
              </a:rPr>
              <a:t> Education New Zealand.</a:t>
            </a:r>
            <a:endParaRPr lang="en-NZ" sz="1200" b="1" dirty="0" smtClean="0">
              <a:latin typeface="Rockwell" pitchFamily="18" charset="0"/>
            </a:endParaRPr>
          </a:p>
          <a:p>
            <a:pPr marL="171450" indent="-171450" defTabSz="903288">
              <a:spcBef>
                <a:spcPct val="50000"/>
              </a:spcBef>
              <a:buFont typeface="Arial" pitchFamily="34" charset="0"/>
              <a:buChar char="•"/>
            </a:pPr>
            <a:endParaRPr lang="en-NZ" sz="1200" dirty="0" smtClean="0">
              <a:latin typeface="Rockwell" pitchFamily="18" charset="0"/>
            </a:endParaRPr>
          </a:p>
          <a:p>
            <a:pPr marL="171450" indent="-171450" defTabSz="903288">
              <a:spcBef>
                <a:spcPct val="50000"/>
              </a:spcBef>
              <a:buFont typeface="Arial" pitchFamily="34" charset="0"/>
              <a:buChar char="•"/>
            </a:pPr>
            <a:r>
              <a:rPr lang="en-NZ" sz="1200" dirty="0" smtClean="0">
                <a:latin typeface="Rockwell" pitchFamily="18" charset="0"/>
              </a:rPr>
              <a:t>Education New Zealand, the New Zealand Government’s agency for international education, </a:t>
            </a:r>
            <a:r>
              <a:rPr lang="en-NZ" sz="1200" kern="1200" dirty="0" smtClean="0">
                <a:solidFill>
                  <a:schemeClr val="tx1"/>
                </a:solidFill>
                <a:effectLst/>
                <a:latin typeface="+mn-lt"/>
                <a:ea typeface="ＭＳ Ｐゴシック" pitchFamily="-84" charset="-128"/>
                <a:cs typeface="ＭＳ Ｐゴシック" pitchFamily="-84" charset="-128"/>
              </a:rPr>
              <a:t>has more than 70 staff around the world, including a head office in Wellington and offices in Christchurch,</a:t>
            </a:r>
            <a:r>
              <a:rPr lang="en-NZ" sz="1200" kern="1200" baseline="0" dirty="0" smtClean="0">
                <a:solidFill>
                  <a:schemeClr val="tx1"/>
                </a:solidFill>
                <a:effectLst/>
                <a:latin typeface="+mn-lt"/>
                <a:ea typeface="ＭＳ Ｐゴシック" pitchFamily="-84" charset="-128"/>
                <a:cs typeface="ＭＳ Ｐゴシック" pitchFamily="-84" charset="-128"/>
              </a:rPr>
              <a:t> </a:t>
            </a:r>
            <a:r>
              <a:rPr lang="en-NZ" sz="1200" kern="1200" dirty="0" smtClean="0">
                <a:solidFill>
                  <a:schemeClr val="tx1"/>
                </a:solidFill>
                <a:effectLst/>
                <a:latin typeface="+mn-lt"/>
                <a:ea typeface="ＭＳ Ｐゴシック" pitchFamily="-84" charset="-128"/>
                <a:cs typeface="ＭＳ Ｐゴシック" pitchFamily="-84" charset="-128"/>
              </a:rPr>
              <a:t>Auckland</a:t>
            </a:r>
            <a:r>
              <a:rPr lang="en-NZ" sz="1200" kern="1200" baseline="0" dirty="0" smtClean="0">
                <a:solidFill>
                  <a:schemeClr val="tx1"/>
                </a:solidFill>
                <a:effectLst/>
                <a:latin typeface="+mn-lt"/>
                <a:ea typeface="ＭＳ Ｐゴシック" pitchFamily="-84" charset="-128"/>
                <a:cs typeface="ＭＳ Ｐゴシック" pitchFamily="-84" charset="-128"/>
              </a:rPr>
              <a:t> and Hamilton. </a:t>
            </a:r>
          </a:p>
          <a:p>
            <a:pPr marL="171450" indent="-171450" defTabSz="903288">
              <a:spcBef>
                <a:spcPct val="50000"/>
              </a:spcBef>
              <a:buFont typeface="Arial" pitchFamily="34" charset="0"/>
              <a:buChar char="•"/>
            </a:pPr>
            <a:endParaRPr lang="en-NZ" sz="1200" b="0" kern="1200" baseline="0" dirty="0" smtClean="0">
              <a:solidFill>
                <a:schemeClr val="tx1"/>
              </a:solidFill>
              <a:effectLst/>
              <a:latin typeface="+mn-lt"/>
              <a:ea typeface="ＭＳ Ｐゴシック" pitchFamily="-84" charset="-128"/>
            </a:endParaRPr>
          </a:p>
          <a:p>
            <a:pPr marL="0" indent="0" defTabSz="903288">
              <a:spcBef>
                <a:spcPct val="50000"/>
              </a:spcBef>
              <a:buFont typeface="Arial" pitchFamily="34" charset="0"/>
              <a:buNone/>
            </a:pPr>
            <a:endParaRPr lang="en-NZ" sz="1200" dirty="0" smtClean="0">
              <a:latin typeface="Rockwell" pitchFamily="18" charset="0"/>
            </a:endParaRPr>
          </a:p>
        </p:txBody>
      </p:sp>
      <p:sp>
        <p:nvSpPr>
          <p:cNvPr id="4" name="Slide Number Placeholder 3"/>
          <p:cNvSpPr>
            <a:spLocks noGrp="1"/>
          </p:cNvSpPr>
          <p:nvPr>
            <p:ph type="sldNum" sz="quarter" idx="10"/>
          </p:nvPr>
        </p:nvSpPr>
        <p:spPr/>
        <p:txBody>
          <a:bodyPr/>
          <a:lstStyle/>
          <a:p>
            <a:fld id="{801BA339-851A-4F12-9411-0293567B6499}" type="slidenum">
              <a:rPr lang="en-US" smtClean="0"/>
              <a:pPr/>
              <a:t>2</a:t>
            </a:fld>
            <a:endParaRPr lang="en-US" dirty="0"/>
          </a:p>
        </p:txBody>
      </p:sp>
    </p:spTree>
    <p:extLst>
      <p:ext uri="{BB962C8B-B14F-4D97-AF65-F5344CB8AC3E}">
        <p14:creationId xmlns:p14="http://schemas.microsoft.com/office/powerpoint/2010/main" val="1088612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dirty="0" smtClean="0"/>
              <a:t>Why international education?</a:t>
            </a:r>
          </a:p>
          <a:p>
            <a:endParaRPr lang="en-NZ" b="1" dirty="0" smtClean="0"/>
          </a:p>
          <a:p>
            <a:pPr marL="171450" indent="-171450">
              <a:buFont typeface="Arial" panose="020B0604020202020204" pitchFamily="34" charset="0"/>
              <a:buChar char="•"/>
            </a:pPr>
            <a:r>
              <a:rPr lang="en-NZ" b="0" dirty="0" smtClean="0"/>
              <a:t>[Rather</a:t>
            </a:r>
            <a:r>
              <a:rPr lang="en-NZ" b="0" baseline="0" dirty="0" smtClean="0"/>
              <a:t> than reading off the screen, as the audience will do this while you’re speaking, perhaps could tell an anecdote from your recent trip to the States, or Viet Nam, or China that illustrates some of these points.]</a:t>
            </a:r>
            <a:endParaRPr lang="en-NZ" b="0" dirty="0"/>
          </a:p>
        </p:txBody>
      </p:sp>
      <p:sp>
        <p:nvSpPr>
          <p:cNvPr id="4" name="Slide Number Placeholder 3"/>
          <p:cNvSpPr>
            <a:spLocks noGrp="1"/>
          </p:cNvSpPr>
          <p:nvPr>
            <p:ph type="sldNum" sz="quarter" idx="10"/>
          </p:nvPr>
        </p:nvSpPr>
        <p:spPr/>
        <p:txBody>
          <a:bodyPr/>
          <a:lstStyle/>
          <a:p>
            <a:fld id="{801BA339-851A-4F12-9411-0293567B6499}" type="slidenum">
              <a:rPr lang="en-US" smtClean="0"/>
              <a:pPr/>
              <a:t>3</a:t>
            </a:fld>
            <a:endParaRPr lang="en-US"/>
          </a:p>
        </p:txBody>
      </p:sp>
    </p:spTree>
    <p:extLst>
      <p:ext uri="{BB962C8B-B14F-4D97-AF65-F5344CB8AC3E}">
        <p14:creationId xmlns:p14="http://schemas.microsoft.com/office/powerpoint/2010/main" val="396648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lvl="1" defTabSz="450937">
              <a:defRPr/>
            </a:pPr>
            <a:r>
              <a:rPr lang="en-NZ" sz="2500" b="0" dirty="0" smtClean="0">
                <a:solidFill>
                  <a:schemeClr val="tx1"/>
                </a:solidFill>
              </a:rPr>
              <a:t>International</a:t>
            </a:r>
            <a:r>
              <a:rPr lang="en-NZ" sz="2500" b="0" baseline="0" dirty="0" smtClean="0">
                <a:solidFill>
                  <a:schemeClr val="tx1"/>
                </a:solidFill>
              </a:rPr>
              <a:t> education is valuable to New Zealand.</a:t>
            </a:r>
          </a:p>
          <a:p>
            <a:pPr marL="0" lvl="1" defTabSz="450937">
              <a:defRPr/>
            </a:pPr>
            <a:endParaRPr lang="en-NZ" sz="2500" b="0" baseline="0" dirty="0" smtClean="0">
              <a:solidFill>
                <a:schemeClr val="tx1"/>
              </a:solidFill>
            </a:endParaRPr>
          </a:p>
          <a:p>
            <a:pPr marL="0" lvl="1" defTabSz="450937">
              <a:defRPr/>
            </a:pPr>
            <a:r>
              <a:rPr lang="en-NZ" sz="2500" b="0" baseline="0" dirty="0" smtClean="0">
                <a:solidFill>
                  <a:schemeClr val="tx1"/>
                </a:solidFill>
              </a:rPr>
              <a:t>Many people don’t know it’s New Zealand’s fifth largest export industry, it supports 30,000 jobs and it’s growing. </a:t>
            </a:r>
            <a:endParaRPr lang="en-NZ" sz="2500" b="0" dirty="0" smtClean="0">
              <a:solidFill>
                <a:schemeClr val="tx1"/>
              </a:solidFill>
            </a:endParaRPr>
          </a:p>
          <a:p>
            <a:pPr marL="0" lvl="1" defTabSz="450937">
              <a:defRPr/>
            </a:pPr>
            <a:endParaRPr lang="en-NZ" sz="2500" b="0" dirty="0" smtClean="0">
              <a:solidFill>
                <a:schemeClr val="tx1"/>
              </a:solidFill>
            </a:endParaRPr>
          </a:p>
          <a:p>
            <a:pPr marL="0" lvl="1" defTabSz="450937">
              <a:defRPr/>
            </a:pPr>
            <a:r>
              <a:rPr lang="en-NZ" sz="2500" b="0" dirty="0" smtClean="0">
                <a:solidFill>
                  <a:schemeClr val="tx1"/>
                </a:solidFill>
              </a:rPr>
              <a:t>Education New Zealand is working with New Zealand’s international education industry to grow the economic contribution of international education from $2.85</a:t>
            </a:r>
            <a:r>
              <a:rPr lang="en-NZ" sz="2500" b="0" baseline="0" dirty="0" smtClean="0">
                <a:solidFill>
                  <a:schemeClr val="tx1"/>
                </a:solidFill>
              </a:rPr>
              <a:t> </a:t>
            </a:r>
            <a:r>
              <a:rPr lang="en-NZ" sz="2500" b="0" dirty="0" smtClean="0">
                <a:solidFill>
                  <a:schemeClr val="tx1"/>
                </a:solidFill>
              </a:rPr>
              <a:t>billion to $5 billion dollars by 2025.</a:t>
            </a:r>
          </a:p>
          <a:p>
            <a:pPr marL="0" lvl="1" defTabSz="450937">
              <a:defRPr/>
            </a:pPr>
            <a:endParaRPr lang="en-NZ" sz="2500" b="1" dirty="0" smtClean="0">
              <a:solidFill>
                <a:schemeClr val="tx1"/>
              </a:solidFill>
            </a:endParaRPr>
          </a:p>
          <a:p>
            <a:pPr defTabSz="450937">
              <a:defRPr/>
            </a:pPr>
            <a:endParaRPr lang="en-NZ" sz="1600" dirty="0"/>
          </a:p>
          <a:p>
            <a:endParaRPr lang="en-NZ" dirty="0">
              <a:solidFill>
                <a:schemeClr val="tx1"/>
              </a:solidFill>
            </a:endParaRPr>
          </a:p>
        </p:txBody>
      </p:sp>
      <p:sp>
        <p:nvSpPr>
          <p:cNvPr id="4" name="Slide Number Placeholder 3"/>
          <p:cNvSpPr>
            <a:spLocks noGrp="1"/>
          </p:cNvSpPr>
          <p:nvPr>
            <p:ph type="sldNum" sz="quarter" idx="10"/>
          </p:nvPr>
        </p:nvSpPr>
        <p:spPr/>
        <p:txBody>
          <a:bodyPr/>
          <a:lstStyle/>
          <a:p>
            <a:fld id="{801BA339-851A-4F12-9411-0293567B6499}" type="slidenum">
              <a:rPr lang="en-US" smtClean="0"/>
              <a:pPr/>
              <a:t>4</a:t>
            </a:fld>
            <a:endParaRPr lang="en-US" dirty="0"/>
          </a:p>
        </p:txBody>
      </p:sp>
    </p:spTree>
    <p:extLst>
      <p:ext uri="{BB962C8B-B14F-4D97-AF65-F5344CB8AC3E}">
        <p14:creationId xmlns:p14="http://schemas.microsoft.com/office/powerpoint/2010/main" val="1261682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New Zealand’s international education</a:t>
            </a:r>
            <a:r>
              <a:rPr lang="en-NZ" baseline="0" dirty="0" smtClean="0"/>
              <a:t> industry includes both international students studying in New Zealand and those enrolled with New Zealand institutions overseas.</a:t>
            </a:r>
          </a:p>
          <a:p>
            <a:endParaRPr lang="en-NZ" baseline="0" dirty="0" smtClean="0"/>
          </a:p>
          <a:p>
            <a:r>
              <a:rPr lang="en-NZ" baseline="0" dirty="0" smtClean="0"/>
              <a:t>It also includes the export of education products and other educational services – that’s a big area of opportunity in the States, with our innovative tech companies meeting like-minded innovators.</a:t>
            </a:r>
          </a:p>
          <a:p>
            <a:endParaRPr lang="en-NZ" baseline="0" dirty="0" smtClean="0"/>
          </a:p>
          <a:p>
            <a:r>
              <a:rPr lang="en-NZ" baseline="0" dirty="0" smtClean="0"/>
              <a:t>Our goals are across three parts of this industry</a:t>
            </a:r>
          </a:p>
          <a:p>
            <a:pPr marL="228600" indent="-228600">
              <a:buAutoNum type="arabicPeriod"/>
            </a:pPr>
            <a:r>
              <a:rPr lang="en-NZ" baseline="0" dirty="0" smtClean="0"/>
              <a:t>Student attraction</a:t>
            </a:r>
          </a:p>
          <a:p>
            <a:pPr marL="228600" indent="-228600">
              <a:buAutoNum type="arabicPeriod"/>
            </a:pPr>
            <a:r>
              <a:rPr lang="en-NZ" baseline="0" dirty="0" smtClean="0"/>
              <a:t>International delivery</a:t>
            </a:r>
          </a:p>
          <a:p>
            <a:pPr marL="228600" indent="-228600">
              <a:buAutoNum type="arabicPeriod"/>
            </a:pPr>
            <a:r>
              <a:rPr lang="en-NZ" baseline="0" dirty="0" smtClean="0"/>
              <a:t>Working for New Zealand – New Zealand makes the best possible use of its international expertise to build skills in our workforce, grow our research capability and build wider economic connections.</a:t>
            </a:r>
          </a:p>
        </p:txBody>
      </p:sp>
      <p:sp>
        <p:nvSpPr>
          <p:cNvPr id="4" name="Slide Number Placeholder 3"/>
          <p:cNvSpPr>
            <a:spLocks noGrp="1"/>
          </p:cNvSpPr>
          <p:nvPr>
            <p:ph type="sldNum" sz="quarter" idx="10"/>
          </p:nvPr>
        </p:nvSpPr>
        <p:spPr/>
        <p:txBody>
          <a:bodyPr/>
          <a:lstStyle/>
          <a:p>
            <a:fld id="{801BA339-851A-4F12-9411-0293567B6499}" type="slidenum">
              <a:rPr lang="en-US" smtClean="0"/>
              <a:pPr/>
              <a:t>5</a:t>
            </a:fld>
            <a:endParaRPr lang="en-US"/>
          </a:p>
        </p:txBody>
      </p:sp>
    </p:spTree>
    <p:extLst>
      <p:ext uri="{BB962C8B-B14F-4D97-AF65-F5344CB8AC3E}">
        <p14:creationId xmlns:p14="http://schemas.microsoft.com/office/powerpoint/2010/main" val="2555106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spcAft>
                <a:spcPts val="0"/>
              </a:spcAft>
              <a:buFont typeface="Arial" panose="020B0604020202020204" pitchFamily="34" charset="0"/>
              <a:buNone/>
            </a:pPr>
            <a:r>
              <a:rPr lang="en-AU" sz="1200" i="1" kern="1200" dirty="0" smtClean="0">
                <a:solidFill>
                  <a:schemeClr val="tx1"/>
                </a:solidFill>
                <a:effectLst/>
                <a:latin typeface="+mn-lt"/>
                <a:ea typeface="+mn-ea"/>
                <a:cs typeface="+mn-cs"/>
              </a:rPr>
              <a:t>Reminder: Melanie Higgins (US Consul General) will</a:t>
            </a:r>
            <a:r>
              <a:rPr lang="en-AU" sz="1200" i="1" kern="1200" baseline="0" dirty="0" smtClean="0">
                <a:solidFill>
                  <a:schemeClr val="tx1"/>
                </a:solidFill>
                <a:effectLst/>
                <a:latin typeface="+mn-lt"/>
                <a:ea typeface="+mn-ea"/>
                <a:cs typeface="+mn-cs"/>
              </a:rPr>
              <a:t> have </a:t>
            </a:r>
            <a:r>
              <a:rPr lang="en-AU" sz="1200" i="1" kern="1200" dirty="0" smtClean="0">
                <a:solidFill>
                  <a:schemeClr val="tx1"/>
                </a:solidFill>
                <a:effectLst/>
                <a:latin typeface="+mn-lt"/>
                <a:ea typeface="+mn-ea"/>
                <a:cs typeface="+mn-cs"/>
              </a:rPr>
              <a:t>talked about annual student mobility figures from the Open Doors Report prior.</a:t>
            </a:r>
            <a:endParaRPr lang="en-NZ" sz="1200" b="0" i="1" kern="120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endParaRPr lang="en-NZ" sz="1200" b="0" i="0" kern="1200" dirty="0" smtClean="0">
              <a:solidFill>
                <a:schemeClr val="tx1"/>
              </a:solidFill>
              <a:effectLst/>
              <a:latin typeface="+mn-lt"/>
              <a:ea typeface="ＭＳ Ｐゴシック" pitchFamily="-84" charset="-128"/>
              <a:cs typeface="ＭＳ Ｐゴシック" pitchFamily="-84" charset="-128"/>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kern="1200" baseline="0" dirty="0" smtClean="0">
                <a:solidFill>
                  <a:schemeClr val="tx1"/>
                </a:solidFill>
                <a:effectLst/>
                <a:latin typeface="+mn-lt"/>
                <a:ea typeface="ＭＳ Ｐゴシック" pitchFamily="-84" charset="-128"/>
                <a:cs typeface="ＭＳ Ｐゴシック" pitchFamily="-84" charset="-128"/>
              </a:rPr>
              <a:t>A</a:t>
            </a:r>
            <a:r>
              <a:rPr lang="en-NZ" sz="1200" kern="1200" dirty="0" smtClean="0">
                <a:solidFill>
                  <a:schemeClr val="tx1"/>
                </a:solidFill>
                <a:effectLst/>
                <a:latin typeface="+mn-lt"/>
                <a:ea typeface="ＭＳ Ｐゴシック" pitchFamily="-84" charset="-128"/>
                <a:cs typeface="ＭＳ Ｐゴシック" pitchFamily="-84" charset="-128"/>
              </a:rPr>
              <a:t>ccording to latest</a:t>
            </a:r>
            <a:r>
              <a:rPr lang="en-NZ" sz="1200" kern="1200" baseline="0" dirty="0" smtClean="0">
                <a:solidFill>
                  <a:schemeClr val="tx1"/>
                </a:solidFill>
                <a:effectLst/>
                <a:latin typeface="+mn-lt"/>
                <a:ea typeface="ＭＳ Ｐゴシック" pitchFamily="-84" charset="-128"/>
                <a:cs typeface="ＭＳ Ｐゴシック" pitchFamily="-84" charset="-128"/>
              </a:rPr>
              <a:t> figures, 289,400 US students studied abroad in 2012/13 and the 2,500 students which study in New Zealand are 1% of that market. </a:t>
            </a:r>
            <a:r>
              <a:rPr lang="en-NZ" sz="1200" kern="1200" dirty="0" smtClean="0">
                <a:solidFill>
                  <a:schemeClr val="tx1"/>
                </a:solidFill>
                <a:effectLst/>
                <a:latin typeface="+mn-lt"/>
                <a:ea typeface="ＭＳ Ｐゴシック" pitchFamily="-84" charset="-128"/>
                <a:cs typeface="ＭＳ Ｐゴシック" pitchFamily="-84" charset="-128"/>
              </a:rPr>
              <a:t>New Zealand is</a:t>
            </a:r>
            <a:r>
              <a:rPr lang="en-NZ" sz="1200" kern="1200" baseline="0" dirty="0" smtClean="0">
                <a:solidFill>
                  <a:schemeClr val="tx1"/>
                </a:solidFill>
                <a:effectLst/>
                <a:latin typeface="+mn-lt"/>
                <a:ea typeface="ＭＳ Ｐゴシック" pitchFamily="-84" charset="-128"/>
                <a:cs typeface="ＭＳ Ｐゴシック" pitchFamily="-84" charset="-128"/>
              </a:rPr>
              <a:t> ranked number 23 in leading destinations for US students – UK is ranked 1, Italy 2, and Spain 3 – down from 13 in 2003/04. Until mid-2012 NZ had no market development focus on the USA.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NZ" sz="1200" kern="1200" baseline="0" dirty="0" smtClean="0">
              <a:solidFill>
                <a:schemeClr val="tx1"/>
              </a:solidFill>
              <a:effectLst/>
              <a:latin typeface="+mn-lt"/>
              <a:ea typeface="ＭＳ Ｐゴシック" pitchFamily="-84" charset="-128"/>
              <a:cs typeface="ＭＳ Ｐゴシック" pitchFamily="-84" charset="-128"/>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b="0" i="0" kern="1200" dirty="0" smtClean="0">
                <a:solidFill>
                  <a:schemeClr val="tx1"/>
                </a:solidFill>
                <a:effectLst/>
                <a:latin typeface="+mn-lt"/>
                <a:ea typeface="ＭＳ Ｐゴシック" pitchFamily="-84" charset="-128"/>
                <a:cs typeface="ＭＳ Ｐゴシック" pitchFamily="-84" charset="-128"/>
              </a:rPr>
              <a:t>The 289,000 American</a:t>
            </a:r>
            <a:r>
              <a:rPr lang="en-NZ" sz="1200" b="0" i="0" kern="1200" baseline="0" dirty="0" smtClean="0">
                <a:solidFill>
                  <a:schemeClr val="tx1"/>
                </a:solidFill>
                <a:effectLst/>
                <a:latin typeface="+mn-lt"/>
                <a:ea typeface="ＭＳ Ｐゴシック" pitchFamily="-84" charset="-128"/>
                <a:cs typeface="ＭＳ Ｐゴシック" pitchFamily="-84" charset="-128"/>
              </a:rPr>
              <a:t> students that </a:t>
            </a:r>
            <a:r>
              <a:rPr lang="en-NZ" sz="1200" b="0" i="0" kern="1200" dirty="0" smtClean="0">
                <a:solidFill>
                  <a:schemeClr val="tx1"/>
                </a:solidFill>
                <a:effectLst/>
                <a:latin typeface="+mn-lt"/>
                <a:ea typeface="ＭＳ Ｐゴシック" pitchFamily="-84" charset="-128"/>
                <a:cs typeface="ＭＳ Ｐゴシック" pitchFamily="-84" charset="-128"/>
              </a:rPr>
              <a:t>studied abroad in the</a:t>
            </a:r>
            <a:r>
              <a:rPr lang="en-NZ" sz="1200" b="0" i="0" kern="1200" baseline="0" dirty="0" smtClean="0">
                <a:solidFill>
                  <a:schemeClr val="tx1"/>
                </a:solidFill>
                <a:effectLst/>
                <a:latin typeface="+mn-lt"/>
                <a:ea typeface="ＭＳ Ｐゴシック" pitchFamily="-84" charset="-128"/>
                <a:cs typeface="ＭＳ Ｐゴシック" pitchFamily="-84" charset="-128"/>
              </a:rPr>
              <a:t> US </a:t>
            </a:r>
            <a:r>
              <a:rPr lang="en-NZ" sz="1200" b="0" i="0" kern="1200" dirty="0" smtClean="0">
                <a:solidFill>
                  <a:schemeClr val="tx1"/>
                </a:solidFill>
                <a:effectLst/>
                <a:latin typeface="+mn-lt"/>
                <a:ea typeface="ＭＳ Ｐゴシック" pitchFamily="-84" charset="-128"/>
                <a:cs typeface="ＭＳ Ｐゴシック" pitchFamily="-84" charset="-128"/>
              </a:rPr>
              <a:t>2012/13 academic year represent 1.5 percent of the almost 20 million American students enrolled in higher education programs at any given time. Half of U.S.</a:t>
            </a:r>
            <a:r>
              <a:rPr lang="en-NZ" sz="1200" b="0" i="0" kern="1200" baseline="0" dirty="0" smtClean="0">
                <a:solidFill>
                  <a:schemeClr val="tx1"/>
                </a:solidFill>
                <a:effectLst/>
                <a:latin typeface="+mn-lt"/>
                <a:ea typeface="ＭＳ Ｐゴシック" pitchFamily="-84" charset="-128"/>
                <a:cs typeface="ＭＳ Ｐゴシック" pitchFamily="-84" charset="-128"/>
              </a:rPr>
              <a:t> students enter university planning to study abroad, but </a:t>
            </a:r>
            <a:r>
              <a:rPr lang="en-NZ" sz="1200" b="0" i="0" kern="1200" dirty="0" smtClean="0">
                <a:solidFill>
                  <a:schemeClr val="tx1"/>
                </a:solidFill>
                <a:effectLst/>
                <a:latin typeface="+mn-lt"/>
                <a:ea typeface="ＭＳ Ｐゴシック" pitchFamily="-84" charset="-128"/>
                <a:cs typeface="ＭＳ Ｐゴシック" pitchFamily="-84" charset="-128"/>
              </a:rPr>
              <a:t>fewer than 10</a:t>
            </a:r>
            <a:r>
              <a:rPr lang="en-NZ" sz="1200" b="0" i="0" kern="1200" baseline="0" dirty="0" smtClean="0">
                <a:solidFill>
                  <a:schemeClr val="tx1"/>
                </a:solidFill>
                <a:effectLst/>
                <a:latin typeface="+mn-lt"/>
                <a:ea typeface="ＭＳ Ｐゴシック" pitchFamily="-84" charset="-128"/>
                <a:cs typeface="ＭＳ Ｐゴシック" pitchFamily="-84" charset="-128"/>
              </a:rPr>
              <a:t> percent</a:t>
            </a:r>
            <a:r>
              <a:rPr lang="en-NZ" sz="1200" b="0" i="0" kern="1200" dirty="0" smtClean="0">
                <a:solidFill>
                  <a:schemeClr val="tx1"/>
                </a:solidFill>
                <a:effectLst/>
                <a:latin typeface="+mn-lt"/>
                <a:ea typeface="ＭＳ Ｐゴシック" pitchFamily="-84" charset="-128"/>
                <a:cs typeface="ＭＳ Ｐゴシック" pitchFamily="-84" charset="-128"/>
              </a:rPr>
              <a:t> do. </a:t>
            </a:r>
          </a:p>
          <a:p>
            <a:pPr marL="171450" indent="-171450">
              <a:lnSpc>
                <a:spcPct val="100000"/>
              </a:lnSpc>
              <a:spcBef>
                <a:spcPts val="0"/>
              </a:spcBef>
              <a:spcAft>
                <a:spcPts val="0"/>
              </a:spcAft>
              <a:buFont typeface="Arial" panose="020B0604020202020204" pitchFamily="34" charset="0"/>
              <a:buChar char="•"/>
            </a:pPr>
            <a:endParaRPr lang="en-NZ" sz="1200" b="0" i="0" kern="120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r>
              <a:rPr lang="en-NZ" sz="1200" b="0" i="0" kern="1200" baseline="0" dirty="0" smtClean="0">
                <a:solidFill>
                  <a:schemeClr val="tx1"/>
                </a:solidFill>
                <a:effectLst/>
                <a:latin typeface="+mn-lt"/>
                <a:ea typeface="ＭＳ Ｐゴシック" pitchFamily="-84" charset="-128"/>
                <a:cs typeface="ＭＳ Ｐゴシック" pitchFamily="-84" charset="-128"/>
              </a:rPr>
              <a:t>Also, since the 1980s t</a:t>
            </a:r>
            <a:r>
              <a:rPr lang="en-NZ" sz="1200" kern="1200" baseline="0" dirty="0" smtClean="0">
                <a:solidFill>
                  <a:schemeClr val="tx1"/>
                </a:solidFill>
                <a:effectLst/>
                <a:latin typeface="+mn-lt"/>
                <a:ea typeface="ＭＳ Ｐゴシック" pitchFamily="-84" charset="-128"/>
              </a:rPr>
              <a:t>he number of US students studying abroad has doubled each decade – except for this one. It slowed from the onset of the Global Financial Crisis – studying overseas is expensive.</a:t>
            </a:r>
            <a:endParaRPr lang="en-NZ" sz="1200" b="0" i="0" kern="1200" baseline="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endParaRPr lang="en-NZ" sz="1200" b="0" i="0" kern="1200" baseline="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r>
              <a:rPr lang="en-NZ" sz="1200" b="0" i="0" kern="1200" baseline="0" dirty="0" smtClean="0">
                <a:solidFill>
                  <a:schemeClr val="tx1"/>
                </a:solidFill>
                <a:effectLst/>
                <a:latin typeface="+mn-lt"/>
                <a:ea typeface="ＭＳ Ｐゴシック" pitchFamily="-84" charset="-128"/>
                <a:cs typeface="ＭＳ Ｐゴシック" pitchFamily="-84" charset="-128"/>
              </a:rPr>
              <a:t>However, the US administration doesn’t view this slow down as acceptable. </a:t>
            </a:r>
            <a:r>
              <a:rPr lang="en-NZ" sz="1200" b="0" i="0" kern="1200" dirty="0" smtClean="0">
                <a:solidFill>
                  <a:schemeClr val="tx1"/>
                </a:solidFill>
                <a:effectLst/>
                <a:latin typeface="+mn-lt"/>
                <a:ea typeface="ＭＳ Ｐゴシック" pitchFamily="-84" charset="-128"/>
                <a:cs typeface="ＭＳ Ｐゴシック" pitchFamily="-84" charset="-128"/>
              </a:rPr>
              <a:t>In a March speech</a:t>
            </a:r>
            <a:r>
              <a:rPr lang="en-NZ" sz="1200" b="0" i="0" kern="1200" baseline="0" dirty="0" smtClean="0">
                <a:solidFill>
                  <a:schemeClr val="tx1"/>
                </a:solidFill>
                <a:effectLst/>
                <a:latin typeface="+mn-lt"/>
                <a:ea typeface="ＭＳ Ｐゴシック" pitchFamily="-84" charset="-128"/>
                <a:cs typeface="ＭＳ Ｐゴシック" pitchFamily="-84" charset="-128"/>
              </a:rPr>
              <a:t> at the Forum on Education Abroad</a:t>
            </a:r>
            <a:r>
              <a:rPr lang="en-NZ" sz="1200" b="0" i="0" kern="1200" dirty="0" smtClean="0">
                <a:solidFill>
                  <a:schemeClr val="tx1"/>
                </a:solidFill>
                <a:effectLst/>
                <a:latin typeface="+mn-lt"/>
                <a:ea typeface="ＭＳ Ｐゴシック" pitchFamily="-84" charset="-128"/>
                <a:cs typeface="ＭＳ Ｐゴシック" pitchFamily="-84" charset="-128"/>
              </a:rPr>
              <a:t>, </a:t>
            </a:r>
            <a:r>
              <a:rPr lang="en-NZ" sz="1200" b="0" i="0" kern="1200" baseline="0" dirty="0" smtClean="0">
                <a:solidFill>
                  <a:schemeClr val="tx1"/>
                </a:solidFill>
                <a:effectLst/>
                <a:latin typeface="+mn-lt"/>
                <a:ea typeface="ＭＳ Ｐゴシック" pitchFamily="-84" charset="-128"/>
                <a:cs typeface="ＭＳ Ｐゴシック" pitchFamily="-84" charset="-128"/>
              </a:rPr>
              <a:t>Evan Ryan, Assistant Secretary of State said, “</a:t>
            </a:r>
            <a:r>
              <a:rPr lang="en-NZ" sz="1200" b="0" i="0" kern="1200" dirty="0" smtClean="0">
                <a:solidFill>
                  <a:schemeClr val="tx1"/>
                </a:solidFill>
                <a:effectLst/>
                <a:latin typeface="+mn-lt"/>
                <a:ea typeface="+mn-ea"/>
                <a:cs typeface="+mn-cs"/>
              </a:rPr>
              <a:t>We can – and must – do better.”</a:t>
            </a:r>
            <a:endParaRPr lang="en-NZ" sz="1200" b="0" i="0" kern="1200" baseline="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endParaRPr lang="en-NZ" sz="1200" b="0" i="0" kern="120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r>
              <a:rPr lang="en-NZ" sz="1200" b="0" i="0" kern="1200" baseline="0" dirty="0" smtClean="0">
                <a:solidFill>
                  <a:schemeClr val="tx1"/>
                </a:solidFill>
                <a:effectLst/>
                <a:latin typeface="+mn-lt"/>
                <a:ea typeface="ＭＳ Ｐゴシック" pitchFamily="-84" charset="-128"/>
                <a:cs typeface="ＭＳ Ｐゴシック" pitchFamily="-84" charset="-128"/>
              </a:rPr>
              <a:t>She also said, “…w</a:t>
            </a:r>
            <a:r>
              <a:rPr lang="en-NZ" sz="1200" b="0" i="0" kern="1200" dirty="0" smtClean="0">
                <a:solidFill>
                  <a:schemeClr val="tx1"/>
                </a:solidFill>
                <a:effectLst/>
                <a:latin typeface="+mn-lt"/>
                <a:ea typeface="ＭＳ Ｐゴシック" pitchFamily="-84" charset="-128"/>
                <a:cs typeface="ＭＳ Ｐゴシック" pitchFamily="-84" charset="-128"/>
              </a:rPr>
              <a:t>e believe that encouraging American students to study abroad is in their best interest and is a strategic imperative for the United States.</a:t>
            </a:r>
            <a:r>
              <a:rPr lang="en-NZ" sz="1200" b="0" i="0" kern="1200" baseline="0" dirty="0" smtClean="0">
                <a:solidFill>
                  <a:schemeClr val="tx1"/>
                </a:solidFill>
                <a:effectLst/>
                <a:latin typeface="+mn-lt"/>
                <a:ea typeface="ＭＳ Ｐゴシック" pitchFamily="-84" charset="-128"/>
                <a:cs typeface="ＭＳ Ｐゴシック" pitchFamily="-84" charset="-128"/>
              </a:rPr>
              <a:t> </a:t>
            </a:r>
            <a:r>
              <a:rPr lang="en-NZ" sz="1200" b="0" i="0" kern="1200" dirty="0" smtClean="0">
                <a:solidFill>
                  <a:schemeClr val="tx1"/>
                </a:solidFill>
                <a:effectLst/>
                <a:latin typeface="+mn-lt"/>
                <a:ea typeface="ＭＳ Ｐゴシック" pitchFamily="-84" charset="-128"/>
                <a:cs typeface="ＭＳ Ｐゴシック" pitchFamily="-84" charset="-128"/>
              </a:rPr>
              <a:t>President Obama and Secretary Kerry are both strong advocates for the value and importance of education abroad.” and “It’s an issue of national </a:t>
            </a:r>
            <a:r>
              <a:rPr lang="en-NZ" sz="1400" b="1" i="0" kern="1200" dirty="0" smtClean="0">
                <a:solidFill>
                  <a:schemeClr val="tx1"/>
                </a:solidFill>
                <a:effectLst/>
                <a:latin typeface="+mn-lt"/>
                <a:ea typeface="ＭＳ Ｐゴシック" pitchFamily="-84" charset="-128"/>
                <a:cs typeface="ＭＳ Ｐゴシック" pitchFamily="-84" charset="-128"/>
              </a:rPr>
              <a:t>competitiveness</a:t>
            </a:r>
            <a:r>
              <a:rPr lang="en-NZ" sz="1200" b="0" i="0" kern="1200" dirty="0" smtClean="0">
                <a:solidFill>
                  <a:schemeClr val="tx1"/>
                </a:solidFill>
                <a:effectLst/>
                <a:latin typeface="+mn-lt"/>
                <a:ea typeface="ＭＳ Ｐゴシック" pitchFamily="-84" charset="-128"/>
                <a:cs typeface="ＭＳ Ｐゴシック" pitchFamily="-84" charset="-128"/>
              </a:rPr>
              <a:t>, really. We want to make sure that the future leaders of our country are globally competent, and internationally savvy.</a:t>
            </a:r>
            <a:r>
              <a:rPr lang="en-NZ" sz="1200" b="0" i="0" kern="1200" baseline="0" dirty="0" smtClean="0">
                <a:solidFill>
                  <a:schemeClr val="tx1"/>
                </a:solidFill>
                <a:effectLst/>
                <a:latin typeface="+mn-lt"/>
                <a:ea typeface="ＭＳ Ｐゴシック" pitchFamily="-84" charset="-128"/>
                <a:cs typeface="ＭＳ Ｐゴシック" pitchFamily="-84" charset="-128"/>
              </a:rPr>
              <a:t>”</a:t>
            </a:r>
          </a:p>
          <a:p>
            <a:pPr marL="171450" indent="-171450">
              <a:lnSpc>
                <a:spcPct val="100000"/>
              </a:lnSpc>
              <a:spcBef>
                <a:spcPts val="0"/>
              </a:spcBef>
              <a:spcAft>
                <a:spcPts val="0"/>
              </a:spcAft>
              <a:buFont typeface="Arial" panose="020B0604020202020204" pitchFamily="34" charset="0"/>
              <a:buChar char="•"/>
            </a:pPr>
            <a:endParaRPr lang="en-NZ" sz="1200" b="0" i="0" kern="1200" baseline="0" dirty="0" smtClean="0">
              <a:solidFill>
                <a:schemeClr val="tx1"/>
              </a:solidFill>
              <a:effectLst/>
              <a:latin typeface="+mn-lt"/>
              <a:ea typeface="ＭＳ Ｐゴシック" pitchFamily="-84" charset="-128"/>
              <a:cs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r>
              <a:rPr lang="en-NZ" sz="1200" b="0" i="0" kern="1200" baseline="0" dirty="0" smtClean="0">
                <a:solidFill>
                  <a:schemeClr val="tx1"/>
                </a:solidFill>
                <a:effectLst/>
                <a:latin typeface="+mn-lt"/>
                <a:ea typeface="ＭＳ Ｐゴシック" pitchFamily="-84" charset="-128"/>
                <a:cs typeface="ＭＳ Ｐゴシック" pitchFamily="-84" charset="-128"/>
              </a:rPr>
              <a:t>So, the State Department is committed to increasing the numbers of US students abroad. And, as part of efforts do that, they’ve committed as a government partner to the </a:t>
            </a:r>
            <a:r>
              <a:rPr lang="en-NZ" sz="1200" kern="1200" baseline="0" dirty="0" smtClean="0">
                <a:solidFill>
                  <a:schemeClr val="tx1"/>
                </a:solidFill>
                <a:effectLst/>
                <a:latin typeface="+mn-lt"/>
                <a:ea typeface="ＭＳ Ｐゴシック" pitchFamily="-84" charset="-128"/>
              </a:rPr>
              <a:t>Institute of International Education’s (IIE) Generation Study Abroad (GSA) initiative, launched in 2014 to double the number of students who study abroad by 2020. </a:t>
            </a:r>
          </a:p>
          <a:p>
            <a:pPr marL="171450" indent="-171450">
              <a:lnSpc>
                <a:spcPct val="100000"/>
              </a:lnSpc>
              <a:spcBef>
                <a:spcPts val="0"/>
              </a:spcBef>
              <a:spcAft>
                <a:spcPts val="0"/>
              </a:spcAft>
              <a:buFont typeface="Arial" panose="020B0604020202020204" pitchFamily="34" charset="0"/>
              <a:buChar char="•"/>
            </a:pPr>
            <a:endParaRPr lang="en-NZ" sz="1200" kern="1200" baseline="0" dirty="0" smtClean="0">
              <a:solidFill>
                <a:schemeClr val="tx1"/>
              </a:solidFill>
              <a:effectLst/>
              <a:latin typeface="+mn-lt"/>
              <a:ea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r>
              <a:rPr lang="en-NZ" sz="1200" kern="1200" baseline="0" dirty="0" smtClean="0">
                <a:solidFill>
                  <a:schemeClr val="tx1"/>
                </a:solidFill>
                <a:effectLst/>
                <a:latin typeface="+mn-lt"/>
                <a:ea typeface="ＭＳ Ｐゴシック" pitchFamily="-84" charset="-128"/>
              </a:rPr>
              <a:t>Just to remind you, 289,000 students studied abroad in 2012/13, so that’s 600,000 students by 2020. To put that in context, in 2014, China sent about 460,000 students abroad in 2014. </a:t>
            </a:r>
          </a:p>
          <a:p>
            <a:pPr marL="171450" indent="-171450">
              <a:lnSpc>
                <a:spcPct val="100000"/>
              </a:lnSpc>
              <a:spcBef>
                <a:spcPts val="0"/>
              </a:spcBef>
              <a:spcAft>
                <a:spcPts val="0"/>
              </a:spcAft>
              <a:buFont typeface="Arial" panose="020B0604020202020204" pitchFamily="34" charset="0"/>
              <a:buChar char="•"/>
            </a:pPr>
            <a:endParaRPr lang="en-NZ" sz="1200" kern="1200" baseline="0" dirty="0" smtClean="0">
              <a:solidFill>
                <a:schemeClr val="tx1"/>
              </a:solidFill>
              <a:effectLst/>
              <a:latin typeface="+mn-lt"/>
              <a:ea typeface="ＭＳ Ｐゴシック" pitchFamily="-84" charset="-128"/>
            </a:endParaRPr>
          </a:p>
          <a:p>
            <a:pPr marL="171450" indent="-171450">
              <a:lnSpc>
                <a:spcPct val="100000"/>
              </a:lnSpc>
              <a:spcBef>
                <a:spcPts val="0"/>
              </a:spcBef>
              <a:spcAft>
                <a:spcPts val="0"/>
              </a:spcAft>
              <a:buFont typeface="Arial" panose="020B0604020202020204" pitchFamily="34" charset="0"/>
              <a:buChar char="•"/>
            </a:pPr>
            <a:r>
              <a:rPr lang="en-NZ" sz="1200" kern="1200" baseline="0" dirty="0" smtClean="0">
                <a:solidFill>
                  <a:schemeClr val="tx1"/>
                </a:solidFill>
                <a:effectLst/>
                <a:latin typeface="+mn-lt"/>
                <a:ea typeface="ＭＳ Ｐゴシック" pitchFamily="-84" charset="-128"/>
              </a:rPr>
              <a:t>To date, 630 partners have joined the initiative, including 400 US colleges and universities, 100 international universities and organisations, 14 governments (including New Zealand– ENZ committed as a partner in April last year), 25 education associations, and 100 US study abroad organisations. To date, 450 teachers have pledged to be study abroad advocates in schools. </a:t>
            </a:r>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6</a:t>
            </a:fld>
            <a:endParaRPr lang="en-NZ"/>
          </a:p>
        </p:txBody>
      </p:sp>
    </p:spTree>
    <p:extLst>
      <p:ext uri="{BB962C8B-B14F-4D97-AF65-F5344CB8AC3E}">
        <p14:creationId xmlns:p14="http://schemas.microsoft.com/office/powerpoint/2010/main" val="3527483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1" kern="1200" dirty="0" smtClean="0">
                <a:solidFill>
                  <a:schemeClr val="tx1"/>
                </a:solidFill>
                <a:effectLst/>
                <a:latin typeface="+mn-lt"/>
                <a:ea typeface="+mn-ea"/>
                <a:cs typeface="+mn-cs"/>
              </a:rPr>
              <a:t>Reminder: Melanie Higgins (US Consul General) will</a:t>
            </a:r>
            <a:r>
              <a:rPr lang="en-AU" sz="1200" i="1" kern="1200" baseline="0" dirty="0" smtClean="0">
                <a:solidFill>
                  <a:schemeClr val="tx1"/>
                </a:solidFill>
                <a:effectLst/>
                <a:latin typeface="+mn-lt"/>
                <a:ea typeface="+mn-ea"/>
                <a:cs typeface="+mn-cs"/>
              </a:rPr>
              <a:t> have </a:t>
            </a:r>
            <a:r>
              <a:rPr lang="en-AU" sz="1200" i="1" kern="1200" dirty="0" smtClean="0">
                <a:solidFill>
                  <a:schemeClr val="tx1"/>
                </a:solidFill>
                <a:effectLst/>
                <a:latin typeface="+mn-lt"/>
                <a:ea typeface="+mn-ea"/>
                <a:cs typeface="+mn-cs"/>
              </a:rPr>
              <a:t>talked about annual student mobility figures from the Open Doors Report prior.</a:t>
            </a:r>
            <a:endParaRPr lang="en-NZ" sz="1200" b="0" i="1" kern="1200" dirty="0" smtClean="0">
              <a:solidFill>
                <a:schemeClr val="tx1"/>
              </a:solidFill>
              <a:effectLst/>
              <a:latin typeface="+mn-lt"/>
              <a:ea typeface="ＭＳ Ｐゴシック" pitchFamily="-84" charset="-128"/>
              <a:cs typeface="ＭＳ Ｐゴシック" pitchFamily="-84"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1200" b="0" i="0" kern="1200" dirty="0" smtClean="0">
              <a:solidFill>
                <a:schemeClr val="tx1"/>
              </a:solidFill>
              <a:effectLst/>
              <a:latin typeface="+mn-lt"/>
              <a:ea typeface="ＭＳ Ｐゴシック" pitchFamily="-84" charset="-128"/>
              <a:cs typeface="ＭＳ Ｐゴシック" pitchFamily="-84"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1200" b="0" i="0" kern="1200" dirty="0" smtClean="0">
                <a:solidFill>
                  <a:schemeClr val="tx1"/>
                </a:solidFill>
                <a:effectLst/>
                <a:latin typeface="+mn-lt"/>
                <a:ea typeface="ＭＳ Ｐゴシック" pitchFamily="-84" charset="-128"/>
                <a:cs typeface="ＭＳ Ｐゴシック" pitchFamily="-84" charset="-128"/>
              </a:rPr>
              <a:t>The State Department</a:t>
            </a:r>
            <a:r>
              <a:rPr lang="en-NZ" sz="1200" b="0" i="0" kern="1200" baseline="0" dirty="0" smtClean="0">
                <a:solidFill>
                  <a:schemeClr val="tx1"/>
                </a:solidFill>
                <a:effectLst/>
                <a:latin typeface="+mn-lt"/>
                <a:ea typeface="ＭＳ Ｐゴシック" pitchFamily="-84" charset="-128"/>
                <a:cs typeface="ＭＳ Ｐゴシック" pitchFamily="-84" charset="-128"/>
              </a:rPr>
              <a:t> has also recently launched the “Study Abroad Office”.</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200" kern="1200" baseline="0" dirty="0" smtClean="0">
              <a:solidFill>
                <a:schemeClr val="tx1"/>
              </a:solidFill>
              <a:effectLst/>
              <a:latin typeface="+mn-lt"/>
              <a:ea typeface="ＭＳ Ｐゴシック" pitchFamily="-84" charset="-128"/>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NZ" sz="1200" kern="1200" dirty="0" smtClean="0">
                <a:solidFill>
                  <a:schemeClr val="tx1"/>
                </a:solidFill>
                <a:effectLst/>
                <a:latin typeface="+mn-lt"/>
                <a:ea typeface="ＭＳ Ｐゴシック" pitchFamily="-84" charset="-128"/>
                <a:cs typeface="ＭＳ Ｐゴシック" pitchFamily="-84" charset="-128"/>
              </a:rPr>
              <a:t>The Office </a:t>
            </a:r>
            <a:r>
              <a:rPr lang="en-NZ" sz="1200" b="0" i="0" kern="1200" dirty="0" smtClean="0">
                <a:solidFill>
                  <a:schemeClr val="tx1"/>
                </a:solidFill>
                <a:effectLst/>
                <a:latin typeface="+mn-lt"/>
                <a:ea typeface="ＭＳ Ｐゴシック" pitchFamily="-84" charset="-128"/>
                <a:cs typeface="ＭＳ Ｐゴシック" pitchFamily="-84" charset="-128"/>
              </a:rPr>
              <a:t>will push for diversity among study abroad participants, promote non-traditional destinations and build partnerships with foreign governments (which is an opportunity for</a:t>
            </a:r>
            <a:r>
              <a:rPr lang="en-NZ" sz="1200" b="0" i="0" kern="1200" baseline="0" dirty="0" smtClean="0">
                <a:solidFill>
                  <a:schemeClr val="tx1"/>
                </a:solidFill>
                <a:effectLst/>
                <a:latin typeface="+mn-lt"/>
                <a:ea typeface="ＭＳ Ｐゴシック" pitchFamily="-84" charset="-128"/>
                <a:cs typeface="ＭＳ Ｐゴシック" pitchFamily="-84" charset="-128"/>
              </a:rPr>
              <a:t> ENZ)</a:t>
            </a:r>
            <a:r>
              <a:rPr lang="en-NZ" sz="1200" b="0" i="0" kern="1200" dirty="0" smtClean="0">
                <a:solidFill>
                  <a:schemeClr val="tx1"/>
                </a:solidFill>
                <a:effectLst/>
                <a:latin typeface="+mn-lt"/>
                <a:ea typeface="ＭＳ Ｐゴシック" pitchFamily="-84" charset="-128"/>
                <a:cs typeface="ＭＳ Ｐゴシック" pitchFamily="-84" charset="-128"/>
              </a:rPr>
              <a:t>.</a:t>
            </a:r>
            <a:endParaRPr lang="en-NZ" sz="1200" kern="1200" baseline="0" dirty="0" smtClean="0">
              <a:solidFill>
                <a:schemeClr val="tx1"/>
              </a:solidFill>
              <a:effectLst/>
              <a:latin typeface="+mn-lt"/>
              <a:ea typeface="ＭＳ Ｐゴシック" pitchFamily="-84" charset="-128"/>
            </a:endParaRPr>
          </a:p>
          <a:p>
            <a:pPr marL="0" indent="0">
              <a:buFont typeface="Arial" panose="020B0604020202020204" pitchFamily="34" charset="0"/>
              <a:buNone/>
            </a:pPr>
            <a:endParaRPr lang="en-NZ" sz="1200" kern="1200" baseline="0" dirty="0" smtClean="0">
              <a:solidFill>
                <a:schemeClr val="tx1"/>
              </a:solidFill>
              <a:effectLst/>
              <a:latin typeface="+mn-lt"/>
              <a:ea typeface="ＭＳ Ｐゴシック" pitchFamily="-84" charset="-128"/>
            </a:endParaRPr>
          </a:p>
          <a:p>
            <a:pPr marL="171450" indent="-171450">
              <a:buFont typeface="Arial" panose="020B0604020202020204" pitchFamily="34" charset="0"/>
              <a:buChar char="•"/>
            </a:pPr>
            <a:r>
              <a:rPr lang="en-NZ" sz="1200" b="0" i="0" kern="1200" dirty="0" smtClean="0">
                <a:solidFill>
                  <a:schemeClr val="tx1"/>
                </a:solidFill>
                <a:effectLst/>
                <a:latin typeface="+mn-lt"/>
                <a:ea typeface="ＭＳ Ｐゴシック" pitchFamily="-84" charset="-128"/>
                <a:cs typeface="ＭＳ Ｐゴシック" pitchFamily="-84" charset="-128"/>
              </a:rPr>
              <a:t>Capacity-Building Program for US Undergraduate Study:</a:t>
            </a:r>
            <a:r>
              <a:rPr lang="en-NZ" sz="1200" b="0" i="0" kern="1200" baseline="0" dirty="0" smtClean="0">
                <a:solidFill>
                  <a:schemeClr val="tx1"/>
                </a:solidFill>
                <a:effectLst/>
                <a:latin typeface="+mn-lt"/>
                <a:ea typeface="ＭＳ Ｐゴシック" pitchFamily="-84" charset="-128"/>
                <a:cs typeface="ＭＳ Ｐゴシック" pitchFamily="-84" charset="-128"/>
              </a:rPr>
              <a:t> </a:t>
            </a:r>
            <a:r>
              <a:rPr lang="en-NZ" sz="1200" b="0" i="0" kern="1200" dirty="0" smtClean="0">
                <a:solidFill>
                  <a:schemeClr val="tx1"/>
                </a:solidFill>
                <a:effectLst/>
                <a:latin typeface="+mn-lt"/>
                <a:ea typeface="ＭＳ Ｐゴシック" pitchFamily="-84" charset="-128"/>
                <a:cs typeface="ＭＳ Ｐゴシック" pitchFamily="-84" charset="-128"/>
              </a:rPr>
              <a:t>provides institutional grants to U.S. colleges and universities looking to create or expand their study abroad programs, particularly for underrepresented student audiences or non-traditional study abroad destinations. Opportunity</a:t>
            </a:r>
            <a:r>
              <a:rPr lang="en-NZ" sz="1200" b="0" i="0" kern="1200" baseline="0" dirty="0" smtClean="0">
                <a:solidFill>
                  <a:schemeClr val="tx1"/>
                </a:solidFill>
                <a:effectLst/>
                <a:latin typeface="+mn-lt"/>
                <a:ea typeface="ＭＳ Ｐゴシック" pitchFamily="-84" charset="-128"/>
                <a:cs typeface="ＭＳ Ｐゴシック" pitchFamily="-84" charset="-128"/>
              </a:rPr>
              <a:t> for NZ institutions to partner with US institutions to develop new programmes which will attract this funding.</a:t>
            </a:r>
            <a:endParaRPr lang="en-NZ" sz="1200" kern="1200" baseline="0" dirty="0" smtClean="0">
              <a:solidFill>
                <a:schemeClr val="tx1"/>
              </a:solidFill>
              <a:effectLst/>
              <a:latin typeface="+mn-lt"/>
              <a:ea typeface="ＭＳ Ｐゴシック" pitchFamily="-84" charset="-128"/>
            </a:endParaRPr>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7</a:t>
            </a:fld>
            <a:endParaRPr lang="en-NZ"/>
          </a:p>
        </p:txBody>
      </p:sp>
    </p:spTree>
    <p:extLst>
      <p:ext uri="{BB962C8B-B14F-4D97-AF65-F5344CB8AC3E}">
        <p14:creationId xmlns:p14="http://schemas.microsoft.com/office/powerpoint/2010/main" val="3265107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i="1" kern="1200" dirty="0" smtClean="0">
                <a:solidFill>
                  <a:schemeClr val="tx1"/>
                </a:solidFill>
                <a:effectLst/>
                <a:latin typeface="+mn-lt"/>
                <a:ea typeface="+mn-ea"/>
                <a:cs typeface="+mn-cs"/>
              </a:rPr>
              <a:t>Reminder: Melanie Higgins (US Consul General) will</a:t>
            </a:r>
            <a:r>
              <a:rPr lang="en-AU" sz="1200" i="1" kern="1200" baseline="0" dirty="0" smtClean="0">
                <a:solidFill>
                  <a:schemeClr val="tx1"/>
                </a:solidFill>
                <a:effectLst/>
                <a:latin typeface="+mn-lt"/>
                <a:ea typeface="+mn-ea"/>
                <a:cs typeface="+mn-cs"/>
              </a:rPr>
              <a:t> have </a:t>
            </a:r>
            <a:r>
              <a:rPr lang="en-AU" sz="1200" i="1" kern="1200" dirty="0" smtClean="0">
                <a:solidFill>
                  <a:schemeClr val="tx1"/>
                </a:solidFill>
                <a:effectLst/>
                <a:latin typeface="+mn-lt"/>
                <a:ea typeface="+mn-ea"/>
                <a:cs typeface="+mn-cs"/>
              </a:rPr>
              <a:t>talked about annual student mobility figures from the Open Doors Report prior.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NZ" dirty="0" smtClean="0"/>
              <a:t>So</a:t>
            </a:r>
            <a:r>
              <a:rPr lang="en-NZ" baseline="0" dirty="0" smtClean="0"/>
              <a:t> to NZ’s numbers: </a:t>
            </a:r>
          </a:p>
          <a:p>
            <a:pPr marL="628650" lvl="1" indent="-171450">
              <a:buFont typeface="Arial" panose="020B0604020202020204" pitchFamily="34" charset="0"/>
              <a:buChar char="•"/>
            </a:pPr>
            <a:r>
              <a:rPr lang="en-NZ" dirty="0" smtClean="0"/>
              <a:t>In 2014, the US was New Zealand’s ninth largest student attraction market,</a:t>
            </a:r>
            <a:r>
              <a:rPr lang="en-NZ" baseline="0" dirty="0" smtClean="0"/>
              <a:t> with</a:t>
            </a:r>
            <a:r>
              <a:rPr lang="en-NZ" sz="1200" kern="1200" dirty="0" smtClean="0">
                <a:solidFill>
                  <a:schemeClr val="tx1"/>
                </a:solidFill>
                <a:effectLst/>
                <a:latin typeface="+mn-lt"/>
                <a:ea typeface="ＭＳ Ｐゴシック" pitchFamily="-84" charset="-128"/>
                <a:cs typeface="ＭＳ Ｐゴシック" pitchFamily="-84" charset="-128"/>
              </a:rPr>
              <a:t> 2,465 US students enrolled with New Zealand providers,</a:t>
            </a:r>
            <a:r>
              <a:rPr lang="en-NZ" sz="1200" kern="1200" baseline="0" dirty="0" smtClean="0">
                <a:solidFill>
                  <a:schemeClr val="tx1"/>
                </a:solidFill>
                <a:effectLst/>
                <a:latin typeface="+mn-lt"/>
                <a:ea typeface="ＭＳ Ｐゴシック" pitchFamily="-84" charset="-128"/>
                <a:cs typeface="ＭＳ Ｐゴシック" pitchFamily="-84" charset="-128"/>
              </a:rPr>
              <a:t> which was </a:t>
            </a:r>
            <a:r>
              <a:rPr lang="en-NZ" sz="1200" kern="1200" dirty="0" smtClean="0">
                <a:solidFill>
                  <a:schemeClr val="tx1"/>
                </a:solidFill>
                <a:effectLst/>
                <a:latin typeface="+mn-lt"/>
                <a:ea typeface="ＭＳ Ｐゴシック" pitchFamily="-84" charset="-128"/>
                <a:cs typeface="ＭＳ Ｐゴシック" pitchFamily="-84" charset="-128"/>
              </a:rPr>
              <a:t>a 3 percent decline on 2013.</a:t>
            </a:r>
            <a:r>
              <a:rPr lang="en-NZ" sz="1200" kern="1200" baseline="0" dirty="0" smtClean="0">
                <a:solidFill>
                  <a:schemeClr val="tx1"/>
                </a:solidFill>
                <a:effectLst/>
                <a:latin typeface="+mn-lt"/>
                <a:ea typeface="ＭＳ Ｐゴシック" pitchFamily="-84" charset="-128"/>
                <a:cs typeface="ＭＳ Ｐゴシック" pitchFamily="-84" charset="-128"/>
              </a:rPr>
              <a:t> </a:t>
            </a:r>
          </a:p>
          <a:p>
            <a:pPr marL="628650" lvl="1" indent="-171450">
              <a:buFont typeface="Arial" panose="020B0604020202020204" pitchFamily="34" charset="0"/>
              <a:buChar char="•"/>
            </a:pPr>
            <a:endParaRPr lang="en-NZ" sz="1200" kern="1200" baseline="0" dirty="0" smtClean="0">
              <a:solidFill>
                <a:schemeClr val="tx1"/>
              </a:solidFill>
              <a:effectLst/>
              <a:latin typeface="+mn-lt"/>
              <a:ea typeface="ＭＳ Ｐゴシック" pitchFamily="-84" charset="-128"/>
              <a:cs typeface="ＭＳ Ｐゴシック" pitchFamily="-84" charset="-128"/>
            </a:endParaRPr>
          </a:p>
          <a:p>
            <a:pPr marL="628650" lvl="1" indent="-171450">
              <a:buFont typeface="Arial" panose="020B0604020202020204" pitchFamily="34" charset="0"/>
              <a:buChar char="•"/>
            </a:pPr>
            <a:r>
              <a:rPr lang="en-NZ" sz="1200" kern="1200" baseline="0" dirty="0" smtClean="0">
                <a:solidFill>
                  <a:schemeClr val="tx1"/>
                </a:solidFill>
                <a:effectLst/>
                <a:latin typeface="+mn-lt"/>
                <a:ea typeface="ＭＳ Ｐゴシック" pitchFamily="-84" charset="-128"/>
                <a:cs typeface="ＭＳ Ｐゴシック" pitchFamily="-84" charset="-128"/>
              </a:rPr>
              <a:t>R</a:t>
            </a:r>
            <a:r>
              <a:rPr lang="en-NZ" sz="1200" kern="1200" dirty="0" smtClean="0">
                <a:solidFill>
                  <a:schemeClr val="tx1"/>
                </a:solidFill>
                <a:effectLst/>
                <a:latin typeface="+mn-lt"/>
                <a:ea typeface="ＭＳ Ｐゴシック" pitchFamily="-84" charset="-128"/>
                <a:cs typeface="ＭＳ Ｐゴシック" pitchFamily="-84" charset="-128"/>
              </a:rPr>
              <a:t>easons</a:t>
            </a:r>
            <a:r>
              <a:rPr lang="en-NZ" sz="1200" kern="1200" baseline="0" dirty="0" smtClean="0">
                <a:solidFill>
                  <a:schemeClr val="tx1"/>
                </a:solidFill>
                <a:effectLst/>
                <a:latin typeface="+mn-lt"/>
                <a:ea typeface="ＭＳ Ｐゴシック" pitchFamily="-84" charset="-128"/>
                <a:cs typeface="ＭＳ Ｐゴシック" pitchFamily="-84" charset="-128"/>
              </a:rPr>
              <a:t> for decline: Christchurch earthquakes, strong New Zealand dollar, and lack of profile</a:t>
            </a:r>
            <a:r>
              <a:rPr lang="en-NZ" sz="1200" kern="1200" dirty="0" smtClean="0">
                <a:solidFill>
                  <a:schemeClr val="tx1"/>
                </a:solidFill>
                <a:effectLst/>
                <a:latin typeface="+mn-lt"/>
                <a:ea typeface="ＭＳ Ｐゴシック" pitchFamily="-84" charset="-128"/>
                <a:cs typeface="ＭＳ Ｐゴシック" pitchFamily="-84" charset="-128"/>
              </a:rPr>
              <a:t>. </a:t>
            </a:r>
          </a:p>
          <a:p>
            <a:pPr marL="171450" indent="-171450">
              <a:buFont typeface="Arial" panose="020B0604020202020204" pitchFamily="34" charset="0"/>
              <a:buChar char="•"/>
            </a:pPr>
            <a:endParaRPr lang="en-NZ"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In 2015, we have seen significant growth in first time student visas (FSVs) held by US students, up 23% YTD, and enrolments across Jan-Aug this year are up 9% on (220 enrolments) on 2014.</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baseline="0" dirty="0" smtClean="0"/>
              <a:t>I’ll talk more about what’ve been doing in the States and will be doing there again in a moment. Overall though, we seen great opportunity between the US and NZ in international education and we’re increasing our activities and investment accordingly.</a:t>
            </a:r>
            <a:endParaRPr lang="en-NZ" sz="1200" b="0" i="1" kern="1200" dirty="0" smtClean="0">
              <a:solidFill>
                <a:schemeClr val="tx1"/>
              </a:solidFill>
              <a:effectLst/>
              <a:latin typeface="+mn-lt"/>
              <a:ea typeface="ＭＳ Ｐゴシック" pitchFamily="-84" charset="-128"/>
              <a:cs typeface="ＭＳ Ｐゴシック" pitchFamily="-84" charset="-128"/>
            </a:endParaRPr>
          </a:p>
        </p:txBody>
      </p:sp>
      <p:sp>
        <p:nvSpPr>
          <p:cNvPr id="4" name="Slide Number Placeholder 3"/>
          <p:cNvSpPr>
            <a:spLocks noGrp="1"/>
          </p:cNvSpPr>
          <p:nvPr>
            <p:ph type="sldNum" sz="quarter" idx="10"/>
          </p:nvPr>
        </p:nvSpPr>
        <p:spPr/>
        <p:txBody>
          <a:bodyPr/>
          <a:lstStyle/>
          <a:p>
            <a:fld id="{0739D950-7EF8-49A3-8A14-364B27D9E59B}" type="slidenum">
              <a:rPr lang="en-NZ" smtClean="0"/>
              <a:t>8</a:t>
            </a:fld>
            <a:endParaRPr lang="en-NZ"/>
          </a:p>
        </p:txBody>
      </p:sp>
    </p:spTree>
    <p:extLst>
      <p:ext uri="{BB962C8B-B14F-4D97-AF65-F5344CB8AC3E}">
        <p14:creationId xmlns:p14="http://schemas.microsoft.com/office/powerpoint/2010/main" val="1125770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smtClean="0"/>
              <a:t>Up on this slide</a:t>
            </a:r>
            <a:r>
              <a:rPr lang="en-NZ" baseline="0" dirty="0" smtClean="0"/>
              <a:t> are couple of interesting facts and figures you might not know - </a:t>
            </a:r>
          </a:p>
          <a:p>
            <a:endParaRPr lang="en-NZ" dirty="0" smtClean="0"/>
          </a:p>
          <a:p>
            <a:pPr marL="628650" lvl="1" indent="-171450">
              <a:buFont typeface="Arial" panose="020B0604020202020204" pitchFamily="34" charset="0"/>
              <a:buChar char="•"/>
            </a:pPr>
            <a:r>
              <a:rPr lang="en-NZ" sz="1200" kern="1200" dirty="0" smtClean="0">
                <a:solidFill>
                  <a:schemeClr val="tx1"/>
                </a:solidFill>
                <a:effectLst/>
                <a:latin typeface="+mn-lt"/>
                <a:ea typeface="ＭＳ Ｐゴシック" pitchFamily="-84" charset="-128"/>
                <a:cs typeface="ＭＳ Ｐゴシック" pitchFamily="-84" charset="-128"/>
              </a:rPr>
              <a:t>The US is an important source of fee paying students into NZ universities. 88 percent of US students enrolled in NZ institutions are studying at a university. The large majority of US students – around 85 percent – arrive on Study Abroad programmes, accruing academic credit towards their US degrees, typically for a semester or less in duration.</a:t>
            </a:r>
          </a:p>
          <a:p>
            <a:pPr marL="0" lvl="0" indent="0">
              <a:buFont typeface="Arial" panose="020B0604020202020204" pitchFamily="34" charset="0"/>
              <a:buNone/>
            </a:pPr>
            <a:endParaRPr lang="en-NZ" sz="1200" kern="1200" baseline="0" dirty="0" smtClean="0">
              <a:solidFill>
                <a:schemeClr val="tx1"/>
              </a:solidFill>
              <a:effectLst/>
              <a:latin typeface="Calibri" panose="020F0502020204030204" pitchFamily="34" charset="0"/>
              <a:ea typeface="ＭＳ Ｐゴシック" pitchFamily="-84" charset="-128"/>
              <a:cs typeface="ＭＳ Ｐゴシック" pitchFamily="-84" charset="-128"/>
            </a:endParaRPr>
          </a:p>
          <a:p>
            <a:pPr marL="628650" lvl="1" indent="-171450">
              <a:buFont typeface="Arial" panose="020B0604020202020204" pitchFamily="34" charset="0"/>
              <a:buChar char="•"/>
            </a:pPr>
            <a:r>
              <a:rPr lang="en-NZ" sz="1200" kern="1200" baseline="0" dirty="0" smtClean="0">
                <a:solidFill>
                  <a:schemeClr val="tx1"/>
                </a:solidFill>
                <a:effectLst/>
                <a:latin typeface="Calibri" panose="020F0502020204030204" pitchFamily="34" charset="0"/>
                <a:ea typeface="ＭＳ Ｐゴシック" pitchFamily="-84" charset="-128"/>
                <a:cs typeface="ＭＳ Ｐゴシック" pitchFamily="-84" charset="-128"/>
              </a:rPr>
              <a:t>From an admittedly low base, we’ve seen growth to both ITPs and PTEs this year which reflects the growth to the universities.</a:t>
            </a:r>
            <a:endParaRPr lang="en-NZ" dirty="0" smtClean="0"/>
          </a:p>
          <a:p>
            <a:endParaRPr lang="en-NZ" dirty="0"/>
          </a:p>
        </p:txBody>
      </p:sp>
      <p:sp>
        <p:nvSpPr>
          <p:cNvPr id="4" name="Slide Number Placeholder 3"/>
          <p:cNvSpPr>
            <a:spLocks noGrp="1"/>
          </p:cNvSpPr>
          <p:nvPr>
            <p:ph type="sldNum" sz="quarter" idx="10"/>
          </p:nvPr>
        </p:nvSpPr>
        <p:spPr/>
        <p:txBody>
          <a:bodyPr/>
          <a:lstStyle/>
          <a:p>
            <a:fld id="{0739D950-7EF8-49A3-8A14-364B27D9E59B}" type="slidenum">
              <a:rPr lang="en-NZ" smtClean="0"/>
              <a:t>9</a:t>
            </a:fld>
            <a:endParaRPr lang="en-NZ"/>
          </a:p>
        </p:txBody>
      </p:sp>
    </p:spTree>
    <p:extLst>
      <p:ext uri="{BB962C8B-B14F-4D97-AF65-F5344CB8AC3E}">
        <p14:creationId xmlns:p14="http://schemas.microsoft.com/office/powerpoint/2010/main" val="29632111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file://localhost/Volumes/KTwork/The%20Work/Clients/EDUCATION%20NZ/%E2%80%A2%20Brand%20Guidelines/Think%20New%20Logos/RGB/REV/TNEW-A-HORIZ-REV-RGB-Right.pn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7" name="Straight Connector 6"/>
          <p:cNvCxnSpPr/>
          <p:nvPr userDrawn="1"/>
        </p:nvCxnSpPr>
        <p:spPr>
          <a:xfrm>
            <a:off x="228600" y="1295400"/>
            <a:ext cx="8669693"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7759871" y="5943600"/>
            <a:ext cx="1138422" cy="802494"/>
          </a:xfrm>
          <a:prstGeom prst="rect">
            <a:avLst/>
          </a:prstGeom>
        </p:spPr>
      </p:pic>
      <p:pic>
        <p:nvPicPr>
          <p:cNvPr id="9" name="Picture 8" descr="TNEW-A-HORIZ-CMYK Rig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2200" y="76200"/>
            <a:ext cx="2819400" cy="1026934"/>
          </a:xfrm>
          <a:prstGeom prst="rect">
            <a:avLst/>
          </a:prstGeom>
        </p:spPr>
      </p:pic>
      <p:sp>
        <p:nvSpPr>
          <p:cNvPr id="10" name="Text Placeholder 2"/>
          <p:cNvSpPr>
            <a:spLocks noGrp="1"/>
          </p:cNvSpPr>
          <p:nvPr>
            <p:ph type="body" sz="quarter" idx="11" hasCustomPrompt="1"/>
          </p:nvPr>
        </p:nvSpPr>
        <p:spPr>
          <a:xfrm>
            <a:off x="259644" y="533400"/>
            <a:ext cx="5410200" cy="609600"/>
          </a:xfrm>
          <a:prstGeom prst="rect">
            <a:avLst/>
          </a:prstGeom>
        </p:spPr>
        <p:txBody>
          <a:bodyPr vert="horz"/>
          <a:lstStyle>
            <a:lvl1pPr marL="0" indent="0">
              <a:buNone/>
              <a:defRPr b="1" baseline="0"/>
            </a:lvl1pPr>
          </a:lstStyle>
          <a:p>
            <a:pPr lvl="0"/>
            <a:r>
              <a:rPr lang="en-AU" dirty="0" smtClean="0"/>
              <a:t>CLICK TO ADD HEADER</a:t>
            </a:r>
            <a:endParaRPr lang="en-US" dirty="0"/>
          </a:p>
        </p:txBody>
      </p:sp>
    </p:spTree>
    <p:extLst>
      <p:ext uri="{BB962C8B-B14F-4D97-AF65-F5344CB8AC3E}">
        <p14:creationId xmlns:p14="http://schemas.microsoft.com/office/powerpoint/2010/main" val="408350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117616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5158049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ey 4">
    <p:bg>
      <p:bgPr>
        <a:solidFill>
          <a:schemeClr val="tx1">
            <a:lumMod val="50000"/>
            <a:lumOff val="50000"/>
            <a:alpha val="84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52400" y="6481267"/>
            <a:ext cx="922868" cy="118316"/>
          </a:xfrm>
          <a:prstGeom prst="rect">
            <a:avLst/>
          </a:prstGeom>
        </p:spPr>
      </p:pic>
      <p:pic>
        <p:nvPicPr>
          <p:cNvPr id="5" name="TNEW-A-HORIZ-REV-RGB-Right.png" descr="/Volumes/KTwork/The Work/Clients/EDUCATION NZ/• Brand Guidelines/Think New Logos/RGB/REV/TNEW-A-HORIZ-REV-RGB-Right.png"/>
          <p:cNvPicPr>
            <a:picLocks noChangeAspect="1"/>
          </p:cNvPicPr>
          <p:nvPr userDrawn="1"/>
        </p:nvPicPr>
        <p:blipFill>
          <a:blip r:embed="rId3" r:link="rId4">
            <a:extLst>
              <a:ext uri="{28A0092B-C50C-407E-A947-70E740481C1C}">
                <a14:useLocalDpi xmlns:a14="http://schemas.microsoft.com/office/drawing/2010/main" val="0"/>
              </a:ext>
            </a:extLst>
          </a:blip>
          <a:stretch>
            <a:fillRect/>
          </a:stretch>
        </p:blipFill>
        <p:spPr>
          <a:xfrm>
            <a:off x="6414833" y="5741643"/>
            <a:ext cx="2590800" cy="943202"/>
          </a:xfrm>
          <a:prstGeom prst="rect">
            <a:avLst/>
          </a:prstGeom>
        </p:spPr>
      </p:pic>
      <p:sp>
        <p:nvSpPr>
          <p:cNvPr id="6" name="Content Placeholder 2"/>
          <p:cNvSpPr>
            <a:spLocks noGrp="1"/>
          </p:cNvSpPr>
          <p:nvPr>
            <p:ph sz="quarter" idx="10"/>
          </p:nvPr>
        </p:nvSpPr>
        <p:spPr>
          <a:xfrm>
            <a:off x="1295400" y="1828800"/>
            <a:ext cx="6858000" cy="38100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sz="quarter" idx="11" hasCustomPrompt="1"/>
          </p:nvPr>
        </p:nvSpPr>
        <p:spPr>
          <a:xfrm>
            <a:off x="259644" y="533400"/>
            <a:ext cx="5410200" cy="609600"/>
          </a:xfrm>
          <a:prstGeom prst="rect">
            <a:avLst/>
          </a:prstGeom>
        </p:spPr>
        <p:txBody>
          <a:bodyPr vert="horz"/>
          <a:lstStyle>
            <a:lvl1pPr marL="0" indent="0">
              <a:buNone/>
              <a:defRPr b="1" baseline="0"/>
            </a:lvl1pPr>
          </a:lstStyle>
          <a:p>
            <a:pPr lvl="0"/>
            <a:r>
              <a:rPr lang="en-AU" dirty="0" smtClean="0"/>
              <a:t>CLICK TO ADD HEADER</a:t>
            </a:r>
            <a:endParaRPr lang="en-US" dirty="0"/>
          </a:p>
        </p:txBody>
      </p:sp>
      <p:sp>
        <p:nvSpPr>
          <p:cNvPr id="8" name="Text Placeholder 10"/>
          <p:cNvSpPr>
            <a:spLocks noGrp="1"/>
          </p:cNvSpPr>
          <p:nvPr>
            <p:ph type="body" sz="quarter" idx="12"/>
          </p:nvPr>
        </p:nvSpPr>
        <p:spPr>
          <a:xfrm>
            <a:off x="1103490" y="6348262"/>
            <a:ext cx="3048000" cy="382588"/>
          </a:xfrm>
          <a:prstGeom prst="rect">
            <a:avLst/>
          </a:prstGeom>
        </p:spPr>
        <p:txBody>
          <a:bodyPr vert="horz"/>
          <a:lstStyle>
            <a:lvl1pPr marL="0" indent="0">
              <a:buNone/>
              <a:defRPr sz="1400" b="1" i="0">
                <a:solidFill>
                  <a:schemeClr val="bg1"/>
                </a:solidFill>
                <a:latin typeface="Rockwell"/>
              </a:defRPr>
            </a:lvl1pPr>
          </a:lstStyle>
          <a:p>
            <a:pPr lvl="0"/>
            <a:r>
              <a:rPr lang="en-US" smtClean="0"/>
              <a:t>Click to edit Master text styles</a:t>
            </a:r>
          </a:p>
        </p:txBody>
      </p:sp>
    </p:spTree>
    <p:extLst>
      <p:ext uri="{BB962C8B-B14F-4D97-AF65-F5344CB8AC3E}">
        <p14:creationId xmlns:p14="http://schemas.microsoft.com/office/powerpoint/2010/main" val="4235426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White 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52400" y="6481267"/>
            <a:ext cx="922868" cy="118316"/>
          </a:xfrm>
          <a:prstGeom prst="rect">
            <a:avLst/>
          </a:prstGeom>
        </p:spPr>
      </p:pic>
      <p:cxnSp>
        <p:nvCxnSpPr>
          <p:cNvPr id="15" name="Straight Connector 14"/>
          <p:cNvCxnSpPr/>
          <p:nvPr userDrawn="1"/>
        </p:nvCxnSpPr>
        <p:spPr>
          <a:xfrm>
            <a:off x="228600" y="1295400"/>
            <a:ext cx="8669693"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6" name="Picture 15" descr="TNEW-A-HORIZ-CMYK Right.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00800" y="5747175"/>
            <a:ext cx="2590800" cy="943669"/>
          </a:xfrm>
          <a:prstGeom prst="rect">
            <a:avLst/>
          </a:prstGeom>
        </p:spPr>
      </p:pic>
      <p:sp>
        <p:nvSpPr>
          <p:cNvPr id="6" name="Content Placeholder 2"/>
          <p:cNvSpPr>
            <a:spLocks noGrp="1"/>
          </p:cNvSpPr>
          <p:nvPr>
            <p:ph sz="quarter" idx="10"/>
          </p:nvPr>
        </p:nvSpPr>
        <p:spPr>
          <a:xfrm>
            <a:off x="1295400" y="1828800"/>
            <a:ext cx="6858000" cy="38100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sz="quarter" idx="11" hasCustomPrompt="1"/>
          </p:nvPr>
        </p:nvSpPr>
        <p:spPr>
          <a:xfrm>
            <a:off x="259644" y="533400"/>
            <a:ext cx="5410200" cy="609600"/>
          </a:xfrm>
          <a:prstGeom prst="rect">
            <a:avLst/>
          </a:prstGeom>
        </p:spPr>
        <p:txBody>
          <a:bodyPr vert="horz"/>
          <a:lstStyle>
            <a:lvl1pPr marL="0" indent="0">
              <a:buNone/>
              <a:defRPr b="1" baseline="0"/>
            </a:lvl1pPr>
          </a:lstStyle>
          <a:p>
            <a:pPr lvl="0"/>
            <a:r>
              <a:rPr lang="en-AU" dirty="0" smtClean="0"/>
              <a:t>CLICK TO ADD HEADER</a:t>
            </a:r>
            <a:endParaRPr lang="en-US" dirty="0"/>
          </a:p>
        </p:txBody>
      </p:sp>
      <p:sp>
        <p:nvSpPr>
          <p:cNvPr id="8" name="Text Placeholder 10"/>
          <p:cNvSpPr>
            <a:spLocks noGrp="1"/>
          </p:cNvSpPr>
          <p:nvPr>
            <p:ph type="body" sz="quarter" idx="12"/>
          </p:nvPr>
        </p:nvSpPr>
        <p:spPr>
          <a:xfrm>
            <a:off x="1103490" y="6348262"/>
            <a:ext cx="3048000" cy="382588"/>
          </a:xfrm>
          <a:prstGeom prst="rect">
            <a:avLst/>
          </a:prstGeom>
        </p:spPr>
        <p:txBody>
          <a:bodyPr vert="horz"/>
          <a:lstStyle>
            <a:lvl1pPr marL="0" indent="0">
              <a:buNone/>
              <a:defRPr sz="1400" b="1" i="0">
                <a:solidFill>
                  <a:schemeClr val="tx1"/>
                </a:solidFill>
                <a:latin typeface="Rockwell"/>
              </a:defRPr>
            </a:lvl1pPr>
          </a:lstStyle>
          <a:p>
            <a:pPr lvl="0"/>
            <a:r>
              <a:rPr lang="en-US" smtClean="0"/>
              <a:t>Click to edit Master text styles</a:t>
            </a:r>
          </a:p>
        </p:txBody>
      </p:sp>
    </p:spTree>
    <p:extLst>
      <p:ext uri="{BB962C8B-B14F-4D97-AF65-F5344CB8AC3E}">
        <p14:creationId xmlns:p14="http://schemas.microsoft.com/office/powerpoint/2010/main" val="282378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4">
    <p:spTree>
      <p:nvGrpSpPr>
        <p:cNvPr id="1" name=""/>
        <p:cNvGrpSpPr/>
        <p:nvPr/>
      </p:nvGrpSpPr>
      <p:grpSpPr>
        <a:xfrm>
          <a:off x="0" y="0"/>
          <a:ext cx="0" cy="0"/>
          <a:chOff x="0" y="0"/>
          <a:chExt cx="0" cy="0"/>
        </a:xfrm>
      </p:grpSpPr>
      <p:sp>
        <p:nvSpPr>
          <p:cNvPr id="6" name="Content Placeholder 2"/>
          <p:cNvSpPr>
            <a:spLocks noGrp="1"/>
          </p:cNvSpPr>
          <p:nvPr>
            <p:ph sz="quarter" idx="10"/>
          </p:nvPr>
        </p:nvSpPr>
        <p:spPr>
          <a:xfrm>
            <a:off x="1295400" y="1828800"/>
            <a:ext cx="6858000" cy="38100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2"/>
          <p:cNvSpPr>
            <a:spLocks noGrp="1"/>
          </p:cNvSpPr>
          <p:nvPr>
            <p:ph type="body" sz="quarter" idx="11" hasCustomPrompt="1"/>
          </p:nvPr>
        </p:nvSpPr>
        <p:spPr>
          <a:xfrm>
            <a:off x="467544" y="476672"/>
            <a:ext cx="5410200" cy="609600"/>
          </a:xfrm>
          <a:prstGeom prst="rect">
            <a:avLst/>
          </a:prstGeom>
        </p:spPr>
        <p:txBody>
          <a:bodyPr vert="horz"/>
          <a:lstStyle>
            <a:lvl1pPr marL="0" indent="0">
              <a:buNone/>
              <a:defRPr sz="2800" b="1" i="0" baseline="0">
                <a:latin typeface="Rockwell"/>
                <a:cs typeface="Rockwell"/>
              </a:defRPr>
            </a:lvl1pPr>
          </a:lstStyle>
          <a:p>
            <a:pPr lvl="0"/>
            <a:r>
              <a:rPr lang="en-AU" dirty="0" smtClean="0"/>
              <a:t>Click To Add Header</a:t>
            </a:r>
            <a:endParaRPr lang="en-US" dirty="0"/>
          </a:p>
        </p:txBody>
      </p:sp>
    </p:spTree>
    <p:extLst>
      <p:ext uri="{BB962C8B-B14F-4D97-AF65-F5344CB8AC3E}">
        <p14:creationId xmlns:p14="http://schemas.microsoft.com/office/powerpoint/2010/main" val="1881534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White 8">
    <p:spTree>
      <p:nvGrpSpPr>
        <p:cNvPr id="1" name=""/>
        <p:cNvGrpSpPr/>
        <p:nvPr/>
      </p:nvGrpSpPr>
      <p:grpSpPr>
        <a:xfrm>
          <a:off x="0" y="0"/>
          <a:ext cx="0" cy="0"/>
          <a:chOff x="0" y="0"/>
          <a:chExt cx="0" cy="0"/>
        </a:xfrm>
      </p:grpSpPr>
      <p:pic>
        <p:nvPicPr>
          <p:cNvPr id="3" name="Picture 2" descr="TNEW-A-HORIZ-CMYK Rig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00800" y="5747175"/>
            <a:ext cx="2590800" cy="943669"/>
          </a:xfrm>
          <a:prstGeom prst="rect">
            <a:avLst/>
          </a:prstGeom>
        </p:spPr>
      </p:pic>
      <p:sp>
        <p:nvSpPr>
          <p:cNvPr id="4" name="Content Placeholder 2"/>
          <p:cNvSpPr>
            <a:spLocks noGrp="1"/>
          </p:cNvSpPr>
          <p:nvPr>
            <p:ph sz="quarter" idx="10"/>
          </p:nvPr>
        </p:nvSpPr>
        <p:spPr>
          <a:xfrm>
            <a:off x="1295400" y="1828800"/>
            <a:ext cx="6858000" cy="3810000"/>
          </a:xfrm>
          <a:prstGeom prst="rect">
            <a:avLst/>
          </a:prstGeom>
        </p:spPr>
        <p:txBody>
          <a:bodyPr vert="horz"/>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66858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337672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185600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384754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37732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55469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122612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34436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6ADCB5F-36B6-B949-A1FF-2F52C1C1E8D0}" type="datetimeFigureOut">
              <a:rPr lang="en-US" smtClean="0"/>
              <a:t>11/23/2015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8923015-FA30-3A42-BDFB-AC76009B1C98}" type="slidenum">
              <a:rPr lang="en-US" smtClean="0"/>
              <a:t>‹#›</a:t>
            </a:fld>
            <a:endParaRPr lang="en-US"/>
          </a:p>
        </p:txBody>
      </p:sp>
    </p:spTree>
    <p:extLst>
      <p:ext uri="{BB962C8B-B14F-4D97-AF65-F5344CB8AC3E}">
        <p14:creationId xmlns:p14="http://schemas.microsoft.com/office/powerpoint/2010/main" val="97311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a:off x="228600" y="1295400"/>
            <a:ext cx="8669693" cy="0"/>
          </a:xfrm>
          <a:prstGeom prst="line">
            <a:avLst/>
          </a:prstGeom>
          <a:ln w="28575"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17"/>
          <a:stretch>
            <a:fillRect/>
          </a:stretch>
        </p:blipFill>
        <p:spPr>
          <a:xfrm>
            <a:off x="7759871" y="5943600"/>
            <a:ext cx="1138422" cy="802494"/>
          </a:xfrm>
          <a:prstGeom prst="rect">
            <a:avLst/>
          </a:prstGeom>
        </p:spPr>
      </p:pic>
      <p:pic>
        <p:nvPicPr>
          <p:cNvPr id="9" name="Picture 8" descr="TNEW-A-HORIZ-CMYK Right.eps"/>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172200" y="76200"/>
            <a:ext cx="2819400" cy="1026934"/>
          </a:xfrm>
          <a:prstGeom prst="rect">
            <a:avLst/>
          </a:prstGeom>
        </p:spPr>
      </p:pic>
      <p:sp>
        <p:nvSpPr>
          <p:cNvPr id="10" name="Text Placeholder 2"/>
          <p:cNvSpPr txBox="1">
            <a:spLocks/>
          </p:cNvSpPr>
          <p:nvPr userDrawn="1"/>
        </p:nvSpPr>
        <p:spPr>
          <a:xfrm>
            <a:off x="259644" y="533400"/>
            <a:ext cx="5410200" cy="609600"/>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373909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jpg"/><Relationship Id="rId4" Type="http://schemas.openxmlformats.org/officeDocument/2006/relationships/image" Target="../media/image39.jpeg"/><Relationship Id="rId9" Type="http://schemas.openxmlformats.org/officeDocument/2006/relationships/image" Target="../media/image44.jp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nz/url?sa=i&amp;rct=j&amp;q=&amp;esrc=s&amp;source=images&amp;cd=&amp;cad=rja&amp;uact=8&amp;ved=0CAcQjRw&amp;url=http://pictogram-free.com/37-people/011-people.html&amp;ei=7fWyVN-QAsXlmAXRs4DoDg&amp;bvm=bv.83339334,d.dGY&amp;psig=AFQjCNFs3KwKSNbGz19ZEHTQwUkIDLspSA&amp;ust=142110084407907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9144000" cy="6858000"/>
            <a:chOff x="0" y="0"/>
            <a:chExt cx="9144000" cy="6858000"/>
          </a:xfrm>
        </p:grpSpPr>
        <p:sp>
          <p:nvSpPr>
            <p:cNvPr id="7" name="Rectangle 6"/>
            <p:cNvSpPr/>
            <p:nvPr/>
          </p:nvSpPr>
          <p:spPr>
            <a:xfrm>
              <a:off x="0" y="0"/>
              <a:ext cx="9144000" cy="6858000"/>
            </a:xfrm>
            <a:prstGeom prst="rect">
              <a:avLst/>
            </a:prstGeom>
            <a:solidFill>
              <a:srgbClr val="008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flipH="1">
              <a:off x="735828" y="1143000"/>
              <a:ext cx="6702055" cy="4724400"/>
            </a:xfrm>
            <a:prstGeom prst="rect">
              <a:avLst/>
            </a:prstGeom>
          </p:spPr>
        </p:pic>
        <p:pic>
          <p:nvPicPr>
            <p:cNvPr id="9" name="Picture 8"/>
            <p:cNvPicPr>
              <a:picLocks noChangeAspect="1"/>
            </p:cNvPicPr>
            <p:nvPr/>
          </p:nvPicPr>
          <p:blipFill>
            <a:blip r:embed="rId4"/>
            <a:stretch>
              <a:fillRect/>
            </a:stretch>
          </p:blipFill>
          <p:spPr>
            <a:xfrm>
              <a:off x="152400" y="6481267"/>
              <a:ext cx="922868" cy="118316"/>
            </a:xfrm>
            <a:prstGeom prst="rect">
              <a:avLst/>
            </a:prstGeom>
          </p:spPr>
        </p:pic>
        <p:pic>
          <p:nvPicPr>
            <p:cNvPr id="10" name="Picture 9"/>
            <p:cNvPicPr>
              <a:picLocks noChangeAspect="1"/>
            </p:cNvPicPr>
            <p:nvPr/>
          </p:nvPicPr>
          <p:blipFill>
            <a:blip r:embed="rId5"/>
            <a:stretch>
              <a:fillRect/>
            </a:stretch>
          </p:blipFill>
          <p:spPr>
            <a:xfrm>
              <a:off x="5030754" y="5392163"/>
              <a:ext cx="3732246" cy="1287887"/>
            </a:xfrm>
            <a:prstGeom prst="rect">
              <a:avLst/>
            </a:prstGeom>
          </p:spPr>
        </p:pic>
        <p:sp>
          <p:nvSpPr>
            <p:cNvPr id="29" name="Text Placeholder 1"/>
            <p:cNvSpPr txBox="1">
              <a:spLocks/>
            </p:cNvSpPr>
            <p:nvPr/>
          </p:nvSpPr>
          <p:spPr>
            <a:xfrm>
              <a:off x="914400" y="1371600"/>
              <a:ext cx="3124200" cy="3124200"/>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AU" sz="2800" b="1" cap="all" dirty="0" smtClean="0">
                <a:solidFill>
                  <a:srgbClr val="FFFFFF"/>
                </a:solidFill>
                <a:latin typeface="Arial" panose="020B0604020202020204" pitchFamily="34" charset="0"/>
                <a:cs typeface="Arial" panose="020B0604020202020204" pitchFamily="34" charset="0"/>
              </a:endParaRPr>
            </a:p>
          </p:txBody>
        </p:sp>
        <p:sp>
          <p:nvSpPr>
            <p:cNvPr id="31" name="TextBox 30"/>
            <p:cNvSpPr txBox="1"/>
            <p:nvPr/>
          </p:nvSpPr>
          <p:spPr>
            <a:xfrm>
              <a:off x="948824" y="3788707"/>
              <a:ext cx="273630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ysClr val="windowText" lastClr="000000"/>
                </a:solidFill>
                <a:effectLst/>
                <a:uLnTx/>
                <a:uFillTx/>
              </a:endParaRPr>
            </a:p>
          </p:txBody>
        </p:sp>
      </p:grpSp>
      <p:sp>
        <p:nvSpPr>
          <p:cNvPr id="3" name="TextBox 2"/>
          <p:cNvSpPr txBox="1"/>
          <p:nvPr/>
        </p:nvSpPr>
        <p:spPr>
          <a:xfrm>
            <a:off x="948824" y="1401325"/>
            <a:ext cx="3010333" cy="2062103"/>
          </a:xfrm>
          <a:prstGeom prst="rect">
            <a:avLst/>
          </a:prstGeom>
          <a:noFill/>
        </p:spPr>
        <p:txBody>
          <a:bodyPr wrap="square" rtlCol="0">
            <a:spAutoFit/>
          </a:bodyPr>
          <a:lstStyle/>
          <a:p>
            <a:r>
              <a:rPr lang="en-NZ" sz="3200" b="1" dirty="0" smtClean="0">
                <a:solidFill>
                  <a:schemeClr val="bg1"/>
                </a:solidFill>
                <a:latin typeface="Arial" panose="020B0604020202020204" pitchFamily="34" charset="0"/>
                <a:cs typeface="Arial" panose="020B0604020202020204" pitchFamily="34" charset="0"/>
              </a:rPr>
              <a:t>International education: the national imperatives </a:t>
            </a:r>
            <a:endParaRPr lang="en-NZ" sz="32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948824" y="3856840"/>
            <a:ext cx="4054436" cy="584775"/>
          </a:xfrm>
          <a:prstGeom prst="rect">
            <a:avLst/>
          </a:prstGeom>
          <a:noFill/>
        </p:spPr>
        <p:txBody>
          <a:bodyPr wrap="square" rtlCol="0">
            <a:spAutoFit/>
          </a:bodyPr>
          <a:lstStyle/>
          <a:p>
            <a:r>
              <a:rPr lang="en-NZ" sz="1600" dirty="0" smtClean="0">
                <a:solidFill>
                  <a:schemeClr val="bg1"/>
                </a:solidFill>
                <a:latin typeface="Arial" panose="020B0604020202020204" pitchFamily="34" charset="0"/>
                <a:cs typeface="Arial" panose="020B0604020202020204" pitchFamily="34" charset="0"/>
              </a:rPr>
              <a:t>Grant McPherson</a:t>
            </a:r>
            <a:br>
              <a:rPr lang="en-NZ" sz="1600" dirty="0" smtClean="0">
                <a:solidFill>
                  <a:schemeClr val="bg1"/>
                </a:solidFill>
                <a:latin typeface="Arial" panose="020B0604020202020204" pitchFamily="34" charset="0"/>
                <a:cs typeface="Arial" panose="020B0604020202020204" pitchFamily="34" charset="0"/>
              </a:rPr>
            </a:br>
            <a:r>
              <a:rPr lang="en-NZ" sz="1600" dirty="0" smtClean="0">
                <a:solidFill>
                  <a:schemeClr val="bg1"/>
                </a:solidFill>
                <a:latin typeface="Arial" panose="020B0604020202020204" pitchFamily="34" charset="0"/>
                <a:cs typeface="Arial" panose="020B0604020202020204" pitchFamily="34" charset="0"/>
              </a:rPr>
              <a:t>Education New Zealand  </a:t>
            </a:r>
            <a:endParaRPr lang="en-N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14726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400" dirty="0" smtClean="0">
                <a:solidFill>
                  <a:srgbClr val="22A2A2"/>
                </a:solidFill>
                <a:latin typeface="Arial"/>
              </a:rPr>
              <a:t>USA: HOME STATES</a:t>
            </a:r>
            <a:endParaRPr kumimoji="0" lang="en-US" sz="2400" b="1" i="0" u="none" strike="noStrike" kern="1200" cap="none" spc="0" normalizeH="0" baseline="0" noProof="0" dirty="0">
              <a:ln>
                <a:noFill/>
              </a:ln>
              <a:solidFill>
                <a:srgbClr val="22A2A2"/>
              </a:solidFill>
              <a:effectLst/>
              <a:uLnTx/>
              <a:uFillTx/>
              <a:latin typeface="Arial"/>
            </a:endParaRPr>
          </a:p>
        </p:txBody>
      </p:sp>
      <p:pic>
        <p:nvPicPr>
          <p:cNvPr id="5" name="Content Placeholder 11"/>
          <p:cNvPicPr>
            <a:picLocks noGrp="1" noChangeAspect="1"/>
          </p:cNvPicPr>
          <p:nvPr>
            <p:ph sz="quarter" idx="10"/>
          </p:nvPr>
        </p:nvPicPr>
        <p:blipFill rotWithShape="1">
          <a:blip r:embed="rId3"/>
          <a:srcRect r="47135"/>
          <a:stretch/>
        </p:blipFill>
        <p:spPr>
          <a:xfrm>
            <a:off x="890406" y="1433285"/>
            <a:ext cx="6756488" cy="4963941"/>
          </a:xfrm>
          <a:prstGeom prst="rect">
            <a:avLst/>
          </a:prstGeom>
        </p:spPr>
      </p:pic>
    </p:spTree>
    <p:extLst>
      <p:ext uri="{BB962C8B-B14F-4D97-AF65-F5344CB8AC3E}">
        <p14:creationId xmlns:p14="http://schemas.microsoft.com/office/powerpoint/2010/main" val="1396713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400" dirty="0" smtClean="0">
                <a:solidFill>
                  <a:srgbClr val="22A2A2"/>
                </a:solidFill>
                <a:latin typeface="Arial"/>
              </a:rPr>
              <a:t>USA: FIELDS OF STUDY IN NZ</a:t>
            </a:r>
            <a:endParaRPr kumimoji="0" lang="en-US" sz="2400" b="1" i="0" u="none" strike="noStrike" kern="1200" cap="none" spc="0" normalizeH="0" baseline="0" noProof="0" dirty="0">
              <a:ln>
                <a:noFill/>
              </a:ln>
              <a:solidFill>
                <a:srgbClr val="22A2A2"/>
              </a:solidFill>
              <a:effectLst/>
              <a:uLnTx/>
              <a:uFillTx/>
              <a:latin typeface="Arial"/>
            </a:endParaRPr>
          </a:p>
        </p:txBody>
      </p:sp>
      <p:pic>
        <p:nvPicPr>
          <p:cNvPr id="7" name="table"/>
          <p:cNvPicPr>
            <a:picLocks noChangeAspect="1"/>
          </p:cNvPicPr>
          <p:nvPr/>
        </p:nvPicPr>
        <p:blipFill>
          <a:blip r:embed="rId3"/>
          <a:stretch>
            <a:fillRect/>
          </a:stretch>
        </p:blipFill>
        <p:spPr>
          <a:xfrm>
            <a:off x="345695" y="1599148"/>
            <a:ext cx="7237040" cy="3586399"/>
          </a:xfrm>
          <a:prstGeom prst="rect">
            <a:avLst/>
          </a:prstGeom>
        </p:spPr>
      </p:pic>
    </p:spTree>
    <p:extLst>
      <p:ext uri="{BB962C8B-B14F-4D97-AF65-F5344CB8AC3E}">
        <p14:creationId xmlns:p14="http://schemas.microsoft.com/office/powerpoint/2010/main" val="487145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400" dirty="0" smtClean="0">
                <a:solidFill>
                  <a:srgbClr val="22A2A2"/>
                </a:solidFill>
                <a:latin typeface="Arial"/>
              </a:rPr>
              <a:t>USA: STUDENT DISTRIBUTION</a:t>
            </a:r>
            <a:endParaRPr kumimoji="0" lang="en-US" sz="2400" b="1" i="0" u="none" strike="noStrike" kern="1200" cap="none" spc="0" normalizeH="0" baseline="0" noProof="0" dirty="0">
              <a:ln>
                <a:noFill/>
              </a:ln>
              <a:solidFill>
                <a:srgbClr val="22A2A2"/>
              </a:solidFill>
              <a:effectLst/>
              <a:uLnTx/>
              <a:uFillTx/>
              <a:latin typeface="Arial"/>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140094" y="2601911"/>
            <a:ext cx="264455" cy="256964"/>
          </a:xfrm>
          <a:prstGeom prst="rect">
            <a:avLst/>
          </a:prstGeom>
        </p:spPr>
      </p:pic>
      <p:sp>
        <p:nvSpPr>
          <p:cNvPr id="21" name="TextBox 20"/>
          <p:cNvSpPr txBox="1"/>
          <p:nvPr/>
        </p:nvSpPr>
        <p:spPr>
          <a:xfrm>
            <a:off x="5327069" y="2525124"/>
            <a:ext cx="2161414" cy="338554"/>
          </a:xfrm>
          <a:prstGeom prst="rect">
            <a:avLst/>
          </a:prstGeom>
          <a:noFill/>
        </p:spPr>
        <p:txBody>
          <a:bodyPr wrap="square" rtlCol="0">
            <a:spAutoFit/>
          </a:bodyPr>
          <a:lstStyle/>
          <a:p>
            <a:r>
              <a:rPr lang="en-NZ" sz="1600" dirty="0" smtClean="0">
                <a:solidFill>
                  <a:prstClr val="white">
                    <a:lumMod val="75000"/>
                  </a:prstClr>
                </a:solidFill>
              </a:rPr>
              <a:t>Auckland 31%</a:t>
            </a:r>
            <a:endParaRPr lang="en-NZ" sz="1600" dirty="0">
              <a:solidFill>
                <a:prstClr val="white">
                  <a:lumMod val="75000"/>
                </a:prstClr>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97390" y="4008658"/>
            <a:ext cx="225572" cy="247967"/>
          </a:xfrm>
          <a:prstGeom prst="rect">
            <a:avLst/>
          </a:prstGeom>
        </p:spPr>
      </p:pic>
      <p:sp>
        <p:nvSpPr>
          <p:cNvPr id="23" name="TextBox 22"/>
          <p:cNvSpPr txBox="1"/>
          <p:nvPr/>
        </p:nvSpPr>
        <p:spPr>
          <a:xfrm>
            <a:off x="4418499" y="4613356"/>
            <a:ext cx="2161414" cy="338554"/>
          </a:xfrm>
          <a:prstGeom prst="rect">
            <a:avLst/>
          </a:prstGeom>
          <a:noFill/>
        </p:spPr>
        <p:txBody>
          <a:bodyPr wrap="square" rtlCol="0">
            <a:spAutoFit/>
          </a:bodyPr>
          <a:lstStyle/>
          <a:p>
            <a:r>
              <a:rPr lang="en-NZ" sz="1600" dirty="0" smtClean="0">
                <a:solidFill>
                  <a:prstClr val="white">
                    <a:lumMod val="75000"/>
                  </a:prstClr>
                </a:solidFill>
              </a:rPr>
              <a:t>Canterbury 15%</a:t>
            </a:r>
            <a:endParaRPr lang="en-NZ" sz="1600" dirty="0">
              <a:solidFill>
                <a:prstClr val="white">
                  <a:lumMod val="75000"/>
                </a:prstClr>
              </a:solidFill>
            </a:endParaRPr>
          </a:p>
        </p:txBody>
      </p:sp>
      <p:sp>
        <p:nvSpPr>
          <p:cNvPr id="24" name="TextBox 23"/>
          <p:cNvSpPr txBox="1"/>
          <p:nvPr/>
        </p:nvSpPr>
        <p:spPr>
          <a:xfrm>
            <a:off x="3963050" y="5302658"/>
            <a:ext cx="2161414" cy="338554"/>
          </a:xfrm>
          <a:prstGeom prst="rect">
            <a:avLst/>
          </a:prstGeom>
          <a:noFill/>
        </p:spPr>
        <p:txBody>
          <a:bodyPr wrap="square" rtlCol="0">
            <a:spAutoFit/>
          </a:bodyPr>
          <a:lstStyle/>
          <a:p>
            <a:r>
              <a:rPr lang="en-NZ" sz="1600" dirty="0" smtClean="0">
                <a:solidFill>
                  <a:prstClr val="white">
                    <a:lumMod val="75000"/>
                  </a:prstClr>
                </a:solidFill>
              </a:rPr>
              <a:t>Otago 25%</a:t>
            </a:r>
            <a:endParaRPr lang="en-NZ" sz="1600" dirty="0">
              <a:solidFill>
                <a:prstClr val="white">
                  <a:lumMod val="75000"/>
                </a:prstClr>
              </a:solidFill>
            </a:endParaRPr>
          </a:p>
        </p:txBody>
      </p:sp>
      <p:sp>
        <p:nvSpPr>
          <p:cNvPr id="25" name="TextBox 24"/>
          <p:cNvSpPr txBox="1"/>
          <p:nvPr/>
        </p:nvSpPr>
        <p:spPr>
          <a:xfrm>
            <a:off x="5088483" y="3990312"/>
            <a:ext cx="2161414" cy="338554"/>
          </a:xfrm>
          <a:prstGeom prst="rect">
            <a:avLst/>
          </a:prstGeom>
          <a:noFill/>
        </p:spPr>
        <p:txBody>
          <a:bodyPr wrap="square" rtlCol="0">
            <a:spAutoFit/>
          </a:bodyPr>
          <a:lstStyle/>
          <a:p>
            <a:r>
              <a:rPr lang="en-NZ" sz="1600" dirty="0" smtClean="0">
                <a:solidFill>
                  <a:prstClr val="white">
                    <a:lumMod val="75000"/>
                  </a:prstClr>
                </a:solidFill>
              </a:rPr>
              <a:t>Wellington 16%</a:t>
            </a:r>
            <a:endParaRPr lang="en-NZ" sz="1600" dirty="0">
              <a:solidFill>
                <a:prstClr val="white">
                  <a:lumMod val="75000"/>
                </a:prstClr>
              </a:solidFill>
            </a:endParaRPr>
          </a:p>
        </p:txBody>
      </p:sp>
      <p:sp>
        <p:nvSpPr>
          <p:cNvPr id="26" name="TextBox 25"/>
          <p:cNvSpPr txBox="1"/>
          <p:nvPr/>
        </p:nvSpPr>
        <p:spPr>
          <a:xfrm>
            <a:off x="3527044" y="2751683"/>
            <a:ext cx="2161414" cy="338554"/>
          </a:xfrm>
          <a:prstGeom prst="rect">
            <a:avLst/>
          </a:prstGeom>
          <a:noFill/>
        </p:spPr>
        <p:txBody>
          <a:bodyPr wrap="square" rtlCol="0">
            <a:spAutoFit/>
          </a:bodyPr>
          <a:lstStyle/>
          <a:p>
            <a:r>
              <a:rPr lang="en-NZ" sz="1600" dirty="0" smtClean="0">
                <a:solidFill>
                  <a:prstClr val="white">
                    <a:lumMod val="75000"/>
                  </a:prstClr>
                </a:solidFill>
              </a:rPr>
              <a:t>Waikato 7%</a:t>
            </a:r>
            <a:endParaRPr lang="en-NZ" sz="1600" dirty="0">
              <a:solidFill>
                <a:prstClr val="white">
                  <a:lumMod val="75000"/>
                </a:prstClr>
              </a:solidFill>
            </a:endParaRPr>
          </a:p>
        </p:txBody>
      </p:sp>
      <p:sp>
        <p:nvSpPr>
          <p:cNvPr id="27" name="TextBox 26"/>
          <p:cNvSpPr txBox="1"/>
          <p:nvPr/>
        </p:nvSpPr>
        <p:spPr>
          <a:xfrm>
            <a:off x="2220375" y="3245339"/>
            <a:ext cx="2677015" cy="338554"/>
          </a:xfrm>
          <a:prstGeom prst="rect">
            <a:avLst/>
          </a:prstGeom>
          <a:noFill/>
        </p:spPr>
        <p:txBody>
          <a:bodyPr wrap="square" rtlCol="0">
            <a:spAutoFit/>
          </a:bodyPr>
          <a:lstStyle/>
          <a:p>
            <a:r>
              <a:rPr lang="en-NZ" sz="1600" dirty="0" err="1" smtClean="0">
                <a:solidFill>
                  <a:prstClr val="white">
                    <a:lumMod val="75000"/>
                  </a:prstClr>
                </a:solidFill>
              </a:rPr>
              <a:t>Manawatu</a:t>
            </a:r>
            <a:r>
              <a:rPr lang="en-NZ" sz="1600" dirty="0" smtClean="0">
                <a:solidFill>
                  <a:prstClr val="white">
                    <a:lumMod val="75000"/>
                  </a:prstClr>
                </a:solidFill>
              </a:rPr>
              <a:t>/Wanganui 5%</a:t>
            </a:r>
            <a:endParaRPr lang="en-NZ" sz="1600" dirty="0">
              <a:solidFill>
                <a:prstClr val="white">
                  <a:lumMod val="75000"/>
                </a:prstClr>
              </a:solidFill>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176" y="2810478"/>
            <a:ext cx="264455" cy="256964"/>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037" y="3321463"/>
            <a:ext cx="271674" cy="263978"/>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64998" y="4654414"/>
            <a:ext cx="225572" cy="247967"/>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86148" y="5324498"/>
            <a:ext cx="225572" cy="247967"/>
          </a:xfrm>
          <a:prstGeom prst="rect">
            <a:avLst/>
          </a:prstGeom>
        </p:spPr>
      </p:pic>
      <p:grpSp>
        <p:nvGrpSpPr>
          <p:cNvPr id="16" name="Group 15"/>
          <p:cNvGrpSpPr/>
          <p:nvPr/>
        </p:nvGrpSpPr>
        <p:grpSpPr>
          <a:xfrm>
            <a:off x="1879215" y="1441957"/>
            <a:ext cx="5370682" cy="5296272"/>
            <a:chOff x="1879215" y="1441957"/>
            <a:chExt cx="5370682" cy="5296272"/>
          </a:xfrm>
        </p:grpSpPr>
        <p:sp>
          <p:nvSpPr>
            <p:cNvPr id="17" name="Oval 16"/>
            <p:cNvSpPr/>
            <p:nvPr/>
          </p:nvSpPr>
          <p:spPr>
            <a:xfrm>
              <a:off x="1879215" y="1441957"/>
              <a:ext cx="5296272" cy="5296272"/>
            </a:xfrm>
            <a:prstGeom prst="ellipse">
              <a:avLst/>
            </a:prstGeom>
            <a:solidFill>
              <a:srgbClr val="2628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descr="nz-map.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195" y="1815587"/>
              <a:ext cx="3105709" cy="4235058"/>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43383" flipH="1">
              <a:off x="4869592" y="2460735"/>
              <a:ext cx="264455" cy="256964"/>
            </a:xfrm>
            <a:prstGeom prst="rect">
              <a:avLst/>
            </a:prstGeom>
          </p:spPr>
        </p:pic>
        <p:sp>
          <p:nvSpPr>
            <p:cNvPr id="33" name="TextBox 32"/>
            <p:cNvSpPr txBox="1"/>
            <p:nvPr/>
          </p:nvSpPr>
          <p:spPr>
            <a:xfrm>
              <a:off x="5052199" y="2256066"/>
              <a:ext cx="2161414" cy="338554"/>
            </a:xfrm>
            <a:prstGeom prst="rect">
              <a:avLst/>
            </a:prstGeom>
            <a:noFill/>
          </p:spPr>
          <p:txBody>
            <a:bodyPr wrap="square" rtlCol="0">
              <a:spAutoFit/>
            </a:bodyPr>
            <a:lstStyle/>
            <a:p>
              <a:r>
                <a:rPr lang="en-NZ" sz="1600" dirty="0" smtClean="0">
                  <a:solidFill>
                    <a:prstClr val="white">
                      <a:lumMod val="75000"/>
                    </a:prstClr>
                  </a:solidFill>
                </a:rPr>
                <a:t>Auckland 31%</a:t>
              </a:r>
              <a:endParaRPr lang="en-NZ" sz="1600" dirty="0">
                <a:solidFill>
                  <a:prstClr val="white">
                    <a:lumMod val="75000"/>
                  </a:prstClr>
                </a:solidFill>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897390" y="4008658"/>
              <a:ext cx="225572" cy="247967"/>
            </a:xfrm>
            <a:prstGeom prst="rect">
              <a:avLst/>
            </a:prstGeom>
          </p:spPr>
        </p:pic>
        <p:sp>
          <p:nvSpPr>
            <p:cNvPr id="35" name="TextBox 34"/>
            <p:cNvSpPr txBox="1"/>
            <p:nvPr/>
          </p:nvSpPr>
          <p:spPr>
            <a:xfrm>
              <a:off x="4513143" y="4720092"/>
              <a:ext cx="2161414" cy="338554"/>
            </a:xfrm>
            <a:prstGeom prst="rect">
              <a:avLst/>
            </a:prstGeom>
            <a:noFill/>
          </p:spPr>
          <p:txBody>
            <a:bodyPr wrap="square" rtlCol="0">
              <a:spAutoFit/>
            </a:bodyPr>
            <a:lstStyle/>
            <a:p>
              <a:r>
                <a:rPr lang="en-NZ" sz="1600" dirty="0" smtClean="0">
                  <a:solidFill>
                    <a:prstClr val="white">
                      <a:lumMod val="75000"/>
                    </a:prstClr>
                  </a:solidFill>
                </a:rPr>
                <a:t>Canterbury 15%</a:t>
              </a:r>
              <a:endParaRPr lang="en-NZ" sz="1600" dirty="0">
                <a:solidFill>
                  <a:prstClr val="white">
                    <a:lumMod val="75000"/>
                  </a:prstClr>
                </a:solidFill>
              </a:endParaRPr>
            </a:p>
          </p:txBody>
        </p:sp>
        <p:sp>
          <p:nvSpPr>
            <p:cNvPr id="36" name="TextBox 35"/>
            <p:cNvSpPr txBox="1"/>
            <p:nvPr/>
          </p:nvSpPr>
          <p:spPr>
            <a:xfrm>
              <a:off x="3963050" y="5402439"/>
              <a:ext cx="2161414" cy="338554"/>
            </a:xfrm>
            <a:prstGeom prst="rect">
              <a:avLst/>
            </a:prstGeom>
            <a:noFill/>
          </p:spPr>
          <p:txBody>
            <a:bodyPr wrap="square" rtlCol="0">
              <a:spAutoFit/>
            </a:bodyPr>
            <a:lstStyle/>
            <a:p>
              <a:r>
                <a:rPr lang="en-NZ" sz="1600" dirty="0" smtClean="0">
                  <a:solidFill>
                    <a:prstClr val="white">
                      <a:lumMod val="75000"/>
                    </a:prstClr>
                  </a:solidFill>
                </a:rPr>
                <a:t>Otago 25%</a:t>
              </a:r>
              <a:endParaRPr lang="en-NZ" sz="1600" dirty="0">
                <a:solidFill>
                  <a:prstClr val="white">
                    <a:lumMod val="75000"/>
                  </a:prstClr>
                </a:solidFill>
              </a:endParaRPr>
            </a:p>
          </p:txBody>
        </p:sp>
        <p:sp>
          <p:nvSpPr>
            <p:cNvPr id="37" name="TextBox 36"/>
            <p:cNvSpPr txBox="1"/>
            <p:nvPr/>
          </p:nvSpPr>
          <p:spPr>
            <a:xfrm>
              <a:off x="5088483" y="3990312"/>
              <a:ext cx="2161414" cy="338554"/>
            </a:xfrm>
            <a:prstGeom prst="rect">
              <a:avLst/>
            </a:prstGeom>
            <a:noFill/>
          </p:spPr>
          <p:txBody>
            <a:bodyPr wrap="square" rtlCol="0">
              <a:spAutoFit/>
            </a:bodyPr>
            <a:lstStyle/>
            <a:p>
              <a:r>
                <a:rPr lang="en-NZ" sz="1600" dirty="0" smtClean="0">
                  <a:solidFill>
                    <a:prstClr val="white">
                      <a:lumMod val="75000"/>
                    </a:prstClr>
                  </a:solidFill>
                </a:rPr>
                <a:t>Wellington 16%</a:t>
              </a:r>
              <a:endParaRPr lang="en-NZ" sz="1600" dirty="0">
                <a:solidFill>
                  <a:prstClr val="white">
                    <a:lumMod val="75000"/>
                  </a:prstClr>
                </a:solidFill>
              </a:endParaRPr>
            </a:p>
          </p:txBody>
        </p:sp>
        <p:sp>
          <p:nvSpPr>
            <p:cNvPr id="38" name="TextBox 37"/>
            <p:cNvSpPr txBox="1"/>
            <p:nvPr/>
          </p:nvSpPr>
          <p:spPr>
            <a:xfrm>
              <a:off x="3527044" y="2751683"/>
              <a:ext cx="2161414" cy="338554"/>
            </a:xfrm>
            <a:prstGeom prst="rect">
              <a:avLst/>
            </a:prstGeom>
            <a:noFill/>
          </p:spPr>
          <p:txBody>
            <a:bodyPr wrap="square" rtlCol="0">
              <a:spAutoFit/>
            </a:bodyPr>
            <a:lstStyle/>
            <a:p>
              <a:r>
                <a:rPr lang="en-NZ" sz="1600" dirty="0" smtClean="0">
                  <a:solidFill>
                    <a:prstClr val="white">
                      <a:lumMod val="75000"/>
                    </a:prstClr>
                  </a:solidFill>
                </a:rPr>
                <a:t>Waikato 7%</a:t>
              </a:r>
              <a:endParaRPr lang="en-NZ" sz="1600" dirty="0">
                <a:solidFill>
                  <a:prstClr val="white">
                    <a:lumMod val="75000"/>
                  </a:prstClr>
                </a:solidFill>
              </a:endParaRPr>
            </a:p>
          </p:txBody>
        </p:sp>
        <p:sp>
          <p:nvSpPr>
            <p:cNvPr id="39" name="TextBox 38"/>
            <p:cNvSpPr txBox="1"/>
            <p:nvPr/>
          </p:nvSpPr>
          <p:spPr>
            <a:xfrm>
              <a:off x="2338900" y="3408321"/>
              <a:ext cx="2677015" cy="338554"/>
            </a:xfrm>
            <a:prstGeom prst="rect">
              <a:avLst/>
            </a:prstGeom>
            <a:noFill/>
          </p:spPr>
          <p:txBody>
            <a:bodyPr wrap="square" rtlCol="0">
              <a:spAutoFit/>
            </a:bodyPr>
            <a:lstStyle/>
            <a:p>
              <a:r>
                <a:rPr lang="en-NZ" sz="1600" dirty="0" err="1" smtClean="0">
                  <a:solidFill>
                    <a:prstClr val="white">
                      <a:lumMod val="75000"/>
                    </a:prstClr>
                  </a:solidFill>
                </a:rPr>
                <a:t>Manawatu</a:t>
              </a:r>
              <a:r>
                <a:rPr lang="en-NZ" sz="1600" dirty="0" smtClean="0">
                  <a:solidFill>
                    <a:prstClr val="white">
                      <a:lumMod val="75000"/>
                    </a:prstClr>
                  </a:solidFill>
                </a:rPr>
                <a:t>/Wanganui 5%</a:t>
              </a:r>
              <a:endParaRPr lang="en-NZ" sz="1600" dirty="0">
                <a:solidFill>
                  <a:prstClr val="white">
                    <a:lumMod val="75000"/>
                  </a:prstClr>
                </a:solidFill>
              </a:endParaRPr>
            </a:p>
          </p:txBody>
        </p:sp>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176" y="2810478"/>
              <a:ext cx="264455" cy="256964"/>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88143">
              <a:off x="4678107" y="3451903"/>
              <a:ext cx="271674" cy="263978"/>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305713" y="4778397"/>
              <a:ext cx="225572" cy="247967"/>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786148" y="5448481"/>
              <a:ext cx="225572" cy="247967"/>
            </a:xfrm>
            <a:prstGeom prst="rect">
              <a:avLst/>
            </a:prstGeom>
          </p:spPr>
        </p:pic>
      </p:grpSp>
    </p:spTree>
    <p:extLst>
      <p:ext uri="{BB962C8B-B14F-4D97-AF65-F5344CB8AC3E}">
        <p14:creationId xmlns:p14="http://schemas.microsoft.com/office/powerpoint/2010/main" val="2138012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ENZ market support</a:t>
            </a:r>
            <a:endParaRPr kumimoji="0" lang="en-US" sz="2800" b="1" i="0" u="none" strike="noStrike" kern="1200" cap="none" spc="0" normalizeH="0" baseline="0" noProof="0" dirty="0">
              <a:ln>
                <a:noFill/>
              </a:ln>
              <a:effectLst/>
              <a:uLnTx/>
              <a:uFillTx/>
              <a:latin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76" y="1693838"/>
            <a:ext cx="1730510" cy="173051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8776" y="3780992"/>
            <a:ext cx="1730510" cy="1730510"/>
          </a:xfrm>
          <a:prstGeom prst="rect">
            <a:avLst/>
          </a:prstGeom>
        </p:spPr>
      </p:pic>
      <p:sp>
        <p:nvSpPr>
          <p:cNvPr id="8" name="Content Placeholder 2"/>
          <p:cNvSpPr>
            <a:spLocks noGrp="1"/>
          </p:cNvSpPr>
          <p:nvPr>
            <p:ph sz="quarter" idx="10"/>
          </p:nvPr>
        </p:nvSpPr>
        <p:spPr>
          <a:xfrm>
            <a:off x="228600" y="1599148"/>
            <a:ext cx="6311900" cy="2718852"/>
          </a:xfrm>
          <a:prstGeom prst="rect">
            <a:avLst/>
          </a:prstGeom>
        </p:spPr>
        <p:txBody>
          <a:bodyPr vert="horz"/>
          <a:lstStyle/>
          <a:p>
            <a:pPr marL="468000" indent="-457200">
              <a:spcBef>
                <a:spcPts val="1200"/>
              </a:spcBef>
              <a:buFont typeface="Arial"/>
              <a:buChar char="•"/>
            </a:pPr>
            <a:r>
              <a:rPr lang="en-NZ" sz="2400" dirty="0" smtClean="0">
                <a:latin typeface="Arial"/>
                <a:cs typeface="Arial"/>
              </a:rPr>
              <a:t>‘Promote</a:t>
            </a:r>
            <a:r>
              <a:rPr lang="en-NZ" sz="2400" dirty="0">
                <a:latin typeface="Arial"/>
                <a:cs typeface="Arial"/>
              </a:rPr>
              <a:t>’ market for ENZ</a:t>
            </a:r>
          </a:p>
          <a:p>
            <a:pPr marL="468000" indent="-457200">
              <a:spcBef>
                <a:spcPts val="1200"/>
              </a:spcBef>
              <a:buFont typeface="Arial"/>
              <a:buChar char="•"/>
            </a:pPr>
            <a:r>
              <a:rPr lang="en-NZ" sz="2400" dirty="0">
                <a:latin typeface="Arial"/>
                <a:cs typeface="Arial"/>
              </a:rPr>
              <a:t>Go Overseas campaign – three year commitment (after 2014 pilot)</a:t>
            </a:r>
          </a:p>
          <a:p>
            <a:pPr marL="468000" indent="-457200">
              <a:spcBef>
                <a:spcPts val="1200"/>
              </a:spcBef>
              <a:buFont typeface="Arial"/>
              <a:buChar char="•"/>
            </a:pPr>
            <a:r>
              <a:rPr lang="en-NZ" sz="2400" dirty="0">
                <a:solidFill>
                  <a:prstClr val="black"/>
                </a:solidFill>
                <a:latin typeface="Arial"/>
                <a:cs typeface="Arial"/>
              </a:rPr>
              <a:t>Government partner to IIE GSA initiative</a:t>
            </a:r>
          </a:p>
          <a:p>
            <a:pPr marL="925200" lvl="2" indent="-457200">
              <a:lnSpc>
                <a:spcPct val="80000"/>
              </a:lnSpc>
              <a:spcBef>
                <a:spcPts val="1200"/>
              </a:spcBef>
              <a:buFont typeface="Arial"/>
              <a:buChar char="–"/>
            </a:pPr>
            <a:r>
              <a:rPr lang="en-NZ" sz="2000" dirty="0">
                <a:solidFill>
                  <a:prstClr val="black"/>
                </a:solidFill>
                <a:latin typeface="Arial"/>
                <a:cs typeface="Arial"/>
              </a:rPr>
              <a:t>Study Abroad </a:t>
            </a:r>
            <a:r>
              <a:rPr lang="en-NZ" sz="2000" dirty="0" smtClean="0">
                <a:solidFill>
                  <a:prstClr val="black"/>
                </a:solidFill>
                <a:latin typeface="Arial"/>
                <a:cs typeface="Arial"/>
              </a:rPr>
              <a:t>scholarships</a:t>
            </a:r>
          </a:p>
          <a:p>
            <a:pPr marL="925200" lvl="2" indent="-457200">
              <a:lnSpc>
                <a:spcPct val="80000"/>
              </a:lnSpc>
              <a:spcBef>
                <a:spcPts val="1200"/>
              </a:spcBef>
              <a:buFont typeface="Arial"/>
              <a:buChar char="–"/>
            </a:pPr>
            <a:r>
              <a:rPr lang="en-NZ" sz="2000" dirty="0" smtClean="0">
                <a:solidFill>
                  <a:prstClr val="black"/>
                </a:solidFill>
                <a:latin typeface="Arial"/>
                <a:cs typeface="Arial"/>
              </a:rPr>
              <a:t>Virtual </a:t>
            </a:r>
            <a:r>
              <a:rPr lang="en-NZ" sz="2000" dirty="0">
                <a:solidFill>
                  <a:prstClr val="black"/>
                </a:solidFill>
                <a:latin typeface="Arial"/>
                <a:cs typeface="Arial"/>
              </a:rPr>
              <a:t>US Study Abroad Fair (Feb ‘15)</a:t>
            </a:r>
          </a:p>
          <a:p>
            <a:pPr marL="925200" lvl="2" indent="-457200">
              <a:lnSpc>
                <a:spcPct val="80000"/>
              </a:lnSpc>
              <a:spcBef>
                <a:spcPts val="1200"/>
              </a:spcBef>
              <a:buFont typeface="Arial"/>
              <a:buChar char="–"/>
            </a:pPr>
            <a:r>
              <a:rPr lang="en-NZ" sz="2000" dirty="0">
                <a:solidFill>
                  <a:prstClr val="black"/>
                </a:solidFill>
                <a:latin typeface="Arial"/>
                <a:cs typeface="Arial"/>
              </a:rPr>
              <a:t>H</a:t>
            </a:r>
            <a:r>
              <a:rPr lang="en-NZ" sz="2000" dirty="0" smtClean="0">
                <a:solidFill>
                  <a:prstClr val="black"/>
                </a:solidFill>
                <a:latin typeface="Arial"/>
                <a:cs typeface="Arial"/>
              </a:rPr>
              <a:t>ost </a:t>
            </a:r>
            <a:r>
              <a:rPr lang="en-NZ" sz="2000" dirty="0">
                <a:solidFill>
                  <a:prstClr val="black"/>
                </a:solidFill>
                <a:latin typeface="Arial"/>
                <a:cs typeface="Arial"/>
              </a:rPr>
              <a:t>reception at IIE Summit on GSA</a:t>
            </a:r>
          </a:p>
          <a:p>
            <a:pPr marL="468000" lvl="1" indent="-457200" fontAlgn="auto">
              <a:spcBef>
                <a:spcPts val="1200"/>
              </a:spcBef>
              <a:buFont typeface="Arial"/>
              <a:buChar char="•"/>
            </a:pPr>
            <a:r>
              <a:rPr lang="en-NZ" sz="2400" dirty="0">
                <a:solidFill>
                  <a:prstClr val="black"/>
                </a:solidFill>
                <a:latin typeface="Arial"/>
                <a:cs typeface="Arial"/>
              </a:rPr>
              <a:t>NAFSA</a:t>
            </a:r>
          </a:p>
        </p:txBody>
      </p:sp>
    </p:spTree>
    <p:extLst>
      <p:ext uri="{BB962C8B-B14F-4D97-AF65-F5344CB8AC3E}">
        <p14:creationId xmlns:p14="http://schemas.microsoft.com/office/powerpoint/2010/main" val="4102193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strategic focus</a:t>
            </a:r>
            <a:endParaRPr kumimoji="0" lang="en-US" sz="2800" b="1" i="0" u="none" strike="noStrike" kern="1200" cap="none" spc="0" normalizeH="0" baseline="0" noProof="0" dirty="0">
              <a:ln>
                <a:noFill/>
              </a:ln>
              <a:effectLst/>
              <a:uLnTx/>
              <a:uFillTx/>
              <a:latin typeface="Arial"/>
            </a:endParaRPr>
          </a:p>
        </p:txBody>
      </p:sp>
      <p:sp>
        <p:nvSpPr>
          <p:cNvPr id="2" name="Rectangle 1"/>
          <p:cNvSpPr/>
          <p:nvPr/>
        </p:nvSpPr>
        <p:spPr>
          <a:xfrm>
            <a:off x="292097" y="1590444"/>
            <a:ext cx="6756403" cy="4555093"/>
          </a:xfrm>
          <a:prstGeom prst="rect">
            <a:avLst/>
          </a:prstGeom>
        </p:spPr>
        <p:txBody>
          <a:bodyPr wrap="square">
            <a:spAutoFit/>
          </a:bodyPr>
          <a:lstStyle/>
          <a:p>
            <a:pPr marL="468000" indent="-457200">
              <a:spcBef>
                <a:spcPts val="1200"/>
              </a:spcBef>
              <a:buFont typeface="Arial"/>
              <a:buChar char="•"/>
            </a:pPr>
            <a:r>
              <a:rPr lang="en-NZ" sz="2400" dirty="0" smtClean="0">
                <a:latin typeface="Arial"/>
                <a:cs typeface="Arial"/>
              </a:rPr>
              <a:t>Appoint </a:t>
            </a:r>
            <a:r>
              <a:rPr lang="en-NZ" sz="2400" dirty="0">
                <a:latin typeface="Arial"/>
                <a:cs typeface="Arial"/>
              </a:rPr>
              <a:t>in-</a:t>
            </a:r>
            <a:r>
              <a:rPr lang="en-NZ" sz="2400" dirty="0" smtClean="0">
                <a:latin typeface="Arial"/>
                <a:cs typeface="Arial"/>
              </a:rPr>
              <a:t>market</a:t>
            </a:r>
            <a:endParaRPr lang="en-NZ" sz="2400" dirty="0">
              <a:latin typeface="Arial"/>
              <a:cs typeface="Arial"/>
            </a:endParaRPr>
          </a:p>
          <a:p>
            <a:pPr marL="468000" indent="-457200">
              <a:spcBef>
                <a:spcPts val="1200"/>
              </a:spcBef>
              <a:buFont typeface="Arial"/>
              <a:buChar char="•"/>
            </a:pPr>
            <a:r>
              <a:rPr lang="en-NZ" sz="2400" dirty="0" smtClean="0">
                <a:latin typeface="Arial"/>
                <a:cs typeface="Arial"/>
              </a:rPr>
              <a:t>Leverage </a:t>
            </a:r>
            <a:r>
              <a:rPr lang="en-NZ" sz="2400" dirty="0">
                <a:latin typeface="Arial"/>
                <a:cs typeface="Arial"/>
              </a:rPr>
              <a:t>State Dept and IIE GSA objectives to increase study abroad</a:t>
            </a:r>
          </a:p>
          <a:p>
            <a:pPr marL="925200" lvl="2" indent="-457200" fontAlgn="auto">
              <a:lnSpc>
                <a:spcPct val="80000"/>
              </a:lnSpc>
              <a:spcBef>
                <a:spcPts val="1200"/>
              </a:spcBef>
              <a:spcAft>
                <a:spcPts val="0"/>
              </a:spcAft>
              <a:buFont typeface="Arial"/>
              <a:buChar char="–"/>
            </a:pPr>
            <a:r>
              <a:rPr lang="en-NZ" sz="2000" dirty="0" smtClean="0">
                <a:latin typeface="Arial"/>
                <a:cs typeface="Arial"/>
              </a:rPr>
              <a:t>Target</a:t>
            </a:r>
            <a:r>
              <a:rPr lang="en-NZ" sz="2000" dirty="0">
                <a:latin typeface="Arial"/>
                <a:cs typeface="Arial"/>
              </a:rPr>
              <a:t>: 20 percent y-o-y growth</a:t>
            </a:r>
          </a:p>
          <a:p>
            <a:pPr marL="468000" lvl="0" indent="-457200" fontAlgn="auto">
              <a:spcBef>
                <a:spcPts val="1200"/>
              </a:spcBef>
              <a:spcAft>
                <a:spcPts val="0"/>
              </a:spcAft>
              <a:buFont typeface="Arial"/>
              <a:buChar char="•"/>
            </a:pPr>
            <a:r>
              <a:rPr lang="en-NZ" sz="2400" dirty="0" smtClean="0">
                <a:solidFill>
                  <a:prstClr val="black"/>
                </a:solidFill>
                <a:latin typeface="Arial"/>
                <a:cs typeface="Arial"/>
              </a:rPr>
              <a:t>Raise </a:t>
            </a:r>
            <a:r>
              <a:rPr lang="en-NZ" sz="2400" dirty="0">
                <a:solidFill>
                  <a:prstClr val="black"/>
                </a:solidFill>
                <a:latin typeface="Arial"/>
                <a:cs typeface="Arial"/>
              </a:rPr>
              <a:t>profile with study abroad providers and </a:t>
            </a:r>
            <a:r>
              <a:rPr lang="en-NZ" sz="2400" dirty="0" smtClean="0">
                <a:solidFill>
                  <a:prstClr val="black"/>
                </a:solidFill>
                <a:latin typeface="Arial"/>
                <a:cs typeface="Arial"/>
              </a:rPr>
              <a:t>advisors</a:t>
            </a:r>
            <a:endParaRPr lang="en-NZ" sz="2400" dirty="0">
              <a:solidFill>
                <a:prstClr val="black"/>
              </a:solidFill>
              <a:latin typeface="Arial"/>
              <a:cs typeface="Arial"/>
            </a:endParaRPr>
          </a:p>
          <a:p>
            <a:pPr marL="468000" lvl="0" indent="-457200" fontAlgn="auto">
              <a:spcBef>
                <a:spcPts val="1200"/>
              </a:spcBef>
              <a:spcAft>
                <a:spcPts val="0"/>
              </a:spcAft>
              <a:buFont typeface="Arial"/>
              <a:buChar char="•"/>
            </a:pPr>
            <a:r>
              <a:rPr lang="en-NZ" sz="2400" dirty="0" smtClean="0">
                <a:solidFill>
                  <a:prstClr val="black"/>
                </a:solidFill>
                <a:latin typeface="Arial"/>
                <a:cs typeface="Arial"/>
              </a:rPr>
              <a:t>Long </a:t>
            </a:r>
            <a:r>
              <a:rPr lang="en-NZ" sz="2400" dirty="0">
                <a:solidFill>
                  <a:prstClr val="black"/>
                </a:solidFill>
                <a:latin typeface="Arial"/>
                <a:cs typeface="Arial"/>
              </a:rPr>
              <a:t>term: diversify beyond traditional study abroad (postgraduate, ITPs, PTEs); diversify sending institutions</a:t>
            </a:r>
          </a:p>
          <a:p>
            <a:pPr marL="468000" lvl="1" indent="-457200">
              <a:spcBef>
                <a:spcPts val="1200"/>
              </a:spcBef>
            </a:pPr>
            <a:r>
              <a:rPr lang="en-NZ" sz="2400" dirty="0" smtClean="0">
                <a:latin typeface="Arial"/>
                <a:cs typeface="Arial"/>
              </a:rPr>
              <a:t> </a:t>
            </a:r>
            <a:endParaRPr lang="en-NZ" sz="2400" dirty="0">
              <a:latin typeface="Arial"/>
              <a:cs typeface="Aria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075" y="1736812"/>
            <a:ext cx="1584176" cy="1584176"/>
          </a:xfrm>
          <a:prstGeom prst="rect">
            <a:avLst/>
          </a:prstGeom>
        </p:spPr>
      </p:pic>
      <p:pic>
        <p:nvPicPr>
          <p:cNvPr id="9" name="Picture 8"/>
          <p:cNvPicPr>
            <a:picLocks noChangeAspect="1"/>
          </p:cNvPicPr>
          <p:nvPr/>
        </p:nvPicPr>
        <p:blipFill>
          <a:blip r:embed="rId4"/>
          <a:stretch>
            <a:fillRect/>
          </a:stretch>
        </p:blipFill>
        <p:spPr>
          <a:xfrm>
            <a:off x="7348213" y="3570087"/>
            <a:ext cx="1593874" cy="1600627"/>
          </a:xfrm>
          <a:prstGeom prst="rect">
            <a:avLst/>
          </a:prstGeom>
        </p:spPr>
      </p:pic>
      <p:sp>
        <p:nvSpPr>
          <p:cNvPr id="3" name="TextBox 2"/>
          <p:cNvSpPr txBox="1"/>
          <p:nvPr/>
        </p:nvSpPr>
        <p:spPr>
          <a:xfrm>
            <a:off x="1787071" y="633185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38974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social media</a:t>
            </a:r>
            <a:endParaRPr kumimoji="0" lang="en-US" sz="2800" i="0" u="none" strike="noStrike" kern="1200" cap="none" spc="0" normalizeH="0" baseline="0" noProof="0" dirty="0">
              <a:ln>
                <a:noFill/>
              </a:ln>
              <a:effectLst/>
              <a:uLnTx/>
              <a:uFillTx/>
              <a:latin typeface="Arial"/>
            </a:endParaRPr>
          </a:p>
        </p:txBody>
      </p:sp>
      <p:sp>
        <p:nvSpPr>
          <p:cNvPr id="6" name="Content Placeholder 2"/>
          <p:cNvSpPr>
            <a:spLocks noGrp="1"/>
          </p:cNvSpPr>
          <p:nvPr>
            <p:ph sz="quarter" idx="10"/>
          </p:nvPr>
        </p:nvSpPr>
        <p:spPr>
          <a:xfrm>
            <a:off x="370163" y="1815984"/>
            <a:ext cx="6669280" cy="2676072"/>
          </a:xfrm>
          <a:prstGeom prst="rect">
            <a:avLst/>
          </a:prstGeom>
        </p:spPr>
        <p:txBody>
          <a:bodyPr vert="horz"/>
          <a:lstStyle/>
          <a:p>
            <a:endParaRPr lang="en-NZ" sz="2400" dirty="0">
              <a:solidFill>
                <a:srgbClr val="000000"/>
              </a:solidFill>
              <a:latin typeface="Arial"/>
              <a:cs typeface="Arial"/>
            </a:endParaRPr>
          </a:p>
          <a:p>
            <a:endParaRPr lang="en-NZ" sz="2400" dirty="0">
              <a:solidFill>
                <a:srgbClr val="000000"/>
              </a:solidFill>
              <a:latin typeface="Arial"/>
              <a:cs typeface="Arial"/>
            </a:endParaRPr>
          </a:p>
          <a:p>
            <a:endParaRPr lang="en-NZ" sz="2400" dirty="0">
              <a:solidFill>
                <a:srgbClr val="000000"/>
              </a:solidFill>
              <a:latin typeface="Arial"/>
              <a:cs typeface="Arial"/>
            </a:endParaRPr>
          </a:p>
          <a:p>
            <a:endParaRPr lang="en-NZ" sz="2400" dirty="0">
              <a:solidFill>
                <a:srgbClr val="000000"/>
              </a:solidFill>
              <a:latin typeface="Arial"/>
              <a:cs typeface="Arial"/>
            </a:endParaRPr>
          </a:p>
          <a:p>
            <a:r>
              <a:rPr lang="en-NZ" sz="2400" dirty="0">
                <a:solidFill>
                  <a:srgbClr val="000000"/>
                </a:solidFill>
                <a:latin typeface="Arial"/>
                <a:cs typeface="Arial"/>
              </a:rPr>
              <a:t>Instagram page created in March, content provided by US IIE GSA scholarship </a:t>
            </a:r>
            <a:r>
              <a:rPr lang="en-NZ" sz="2400" dirty="0" smtClean="0">
                <a:solidFill>
                  <a:srgbClr val="000000"/>
                </a:solidFill>
                <a:latin typeface="Arial"/>
                <a:cs typeface="Arial"/>
              </a:rPr>
              <a:t>students – </a:t>
            </a:r>
            <a:r>
              <a:rPr lang="en-NZ" sz="2400" dirty="0">
                <a:solidFill>
                  <a:srgbClr val="000000"/>
                </a:solidFill>
                <a:latin typeface="Arial"/>
                <a:cs typeface="Arial"/>
              </a:rPr>
              <a:t>now has </a:t>
            </a:r>
            <a:r>
              <a:rPr lang="en-NZ" sz="2400">
                <a:solidFill>
                  <a:srgbClr val="000000"/>
                </a:solidFill>
                <a:latin typeface="Arial"/>
                <a:cs typeface="Arial"/>
              </a:rPr>
              <a:t>over </a:t>
            </a:r>
            <a:r>
              <a:rPr lang="en-NZ" sz="2400" smtClean="0">
                <a:solidFill>
                  <a:srgbClr val="000000"/>
                </a:solidFill>
                <a:latin typeface="Arial"/>
                <a:cs typeface="Arial"/>
              </a:rPr>
              <a:t>7,100 </a:t>
            </a:r>
            <a:r>
              <a:rPr lang="en-NZ" sz="2400" dirty="0">
                <a:solidFill>
                  <a:srgbClr val="000000"/>
                </a:solidFill>
                <a:latin typeface="Arial"/>
                <a:cs typeface="Arial"/>
              </a:rPr>
              <a:t>followers</a:t>
            </a:r>
          </a:p>
        </p:txBody>
      </p:sp>
      <p:pic>
        <p:nvPicPr>
          <p:cNvPr id="8" name="Picture 7" descr="C:\Users\amru\AppData\Local\Microsoft\Windows\INetCache\Content.Word\2015-03-17_142662048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2239" y="4807901"/>
            <a:ext cx="1439545" cy="1439545"/>
          </a:xfrm>
          <a:prstGeom prst="rect">
            <a:avLst/>
          </a:prstGeom>
          <a:noFill/>
          <a:ln>
            <a:noFill/>
          </a:ln>
        </p:spPr>
      </p:pic>
      <p:pic>
        <p:nvPicPr>
          <p:cNvPr id="9" name="Picture 8" descr="C:\Users\amru\AppData\Local\Microsoft\Windows\INetCache\Content.Word\2015-05-27_143277061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2238" y="1554050"/>
            <a:ext cx="1439545" cy="1439545"/>
          </a:xfrm>
          <a:prstGeom prst="rect">
            <a:avLst/>
          </a:prstGeom>
          <a:noFill/>
          <a:ln>
            <a:noFill/>
          </a:ln>
        </p:spPr>
      </p:pic>
      <p:pic>
        <p:nvPicPr>
          <p:cNvPr id="10" name="Picture 9" descr="C:\Users\amru\AppData\Local\Microsoft\Windows\INetCache\Content.Word\2015-03-14_142637200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7495" y="1555235"/>
            <a:ext cx="1439545" cy="1439545"/>
          </a:xfrm>
          <a:prstGeom prst="rect">
            <a:avLst/>
          </a:prstGeom>
          <a:noFill/>
          <a:ln>
            <a:noFill/>
          </a:ln>
        </p:spPr>
      </p:pic>
      <p:pic>
        <p:nvPicPr>
          <p:cNvPr id="11" name="Picture 10" descr="C:\Users\amru\AppData\Local\Microsoft\Windows\INetCache\Content.Word\2015-03-07_142570767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1073" y="4807902"/>
            <a:ext cx="1439545" cy="1439545"/>
          </a:xfrm>
          <a:prstGeom prst="rect">
            <a:avLst/>
          </a:prstGeom>
          <a:noFill/>
          <a:ln>
            <a:noFill/>
          </a:ln>
        </p:spPr>
      </p:pic>
      <p:pic>
        <p:nvPicPr>
          <p:cNvPr id="12" name="Picture 11" descr="C:\Users\amru\AppData\Local\Microsoft\Windows\INetCache\Content.Word\2015-05-18_143191917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5378" y="4807902"/>
            <a:ext cx="1439545" cy="1439545"/>
          </a:xfrm>
          <a:prstGeom prst="rect">
            <a:avLst/>
          </a:prstGeom>
          <a:noFill/>
          <a:ln>
            <a:noFill/>
          </a:ln>
        </p:spPr>
      </p:pic>
      <p:pic>
        <p:nvPicPr>
          <p:cNvPr id="13" name="Picture 12" descr="C:\Users\amru\AppData\Local\Microsoft\Windows\INetCache\Content.Word\2015-03-01_142518202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5377" y="1555690"/>
            <a:ext cx="1439545" cy="1439545"/>
          </a:xfrm>
          <a:prstGeom prst="rect">
            <a:avLst/>
          </a:prstGeom>
          <a:noFill/>
          <a:ln>
            <a:noFill/>
          </a:ln>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7495" y="4807902"/>
            <a:ext cx="1440000" cy="1440000"/>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0618" y="1556875"/>
            <a:ext cx="1440000" cy="1440000"/>
          </a:xfrm>
          <a:prstGeom prst="rect">
            <a:avLst/>
          </a:prstGeom>
        </p:spPr>
      </p:pic>
    </p:spTree>
    <p:extLst>
      <p:ext uri="{BB962C8B-B14F-4D97-AF65-F5344CB8AC3E}">
        <p14:creationId xmlns:p14="http://schemas.microsoft.com/office/powerpoint/2010/main" val="27364651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social media</a:t>
            </a:r>
            <a:endParaRPr kumimoji="0" lang="en-US" sz="2800" b="1" i="0" u="none" strike="noStrike" kern="1200" cap="none" spc="0" normalizeH="0" baseline="0" noProof="0" dirty="0">
              <a:ln>
                <a:noFill/>
              </a:ln>
              <a:effectLst/>
              <a:uLnTx/>
              <a:uFillTx/>
              <a:latin typeface="Arial"/>
            </a:endParaRPr>
          </a:p>
        </p:txBody>
      </p:sp>
      <p:pic>
        <p:nvPicPr>
          <p:cNvPr id="5" name="Picture 4"/>
          <p:cNvPicPr>
            <a:picLocks noChangeAspect="1"/>
          </p:cNvPicPr>
          <p:nvPr/>
        </p:nvPicPr>
        <p:blipFill rotWithShape="1">
          <a:blip r:embed="rId3"/>
          <a:srcRect l="259" t="16800" r="50917" b="15893"/>
          <a:stretch/>
        </p:blipFill>
        <p:spPr>
          <a:xfrm>
            <a:off x="328386" y="1652121"/>
            <a:ext cx="4550127" cy="3528392"/>
          </a:xfrm>
          <a:prstGeom prst="rect">
            <a:avLst/>
          </a:prstGeom>
        </p:spPr>
      </p:pic>
      <p:sp>
        <p:nvSpPr>
          <p:cNvPr id="6" name="Rectangle 5"/>
          <p:cNvSpPr/>
          <p:nvPr/>
        </p:nvSpPr>
        <p:spPr>
          <a:xfrm>
            <a:off x="5069359" y="4034611"/>
            <a:ext cx="3799441" cy="1200328"/>
          </a:xfrm>
          <a:prstGeom prst="rect">
            <a:avLst/>
          </a:prstGeom>
        </p:spPr>
        <p:txBody>
          <a:bodyPr wrap="square">
            <a:spAutoFit/>
          </a:bodyPr>
          <a:lstStyle/>
          <a:p>
            <a:r>
              <a:rPr lang="en-NZ" sz="2400" dirty="0" smtClean="0">
                <a:latin typeface="Arial"/>
                <a:cs typeface="Arial"/>
              </a:rPr>
              <a:t>Emma </a:t>
            </a:r>
            <a:r>
              <a:rPr lang="en-NZ" sz="2400" dirty="0" err="1" smtClean="0">
                <a:latin typeface="Arial"/>
                <a:cs typeface="Arial"/>
              </a:rPr>
              <a:t>Faucher</a:t>
            </a:r>
            <a:endParaRPr lang="en-NZ" sz="2400" dirty="0" smtClean="0">
              <a:latin typeface="Arial"/>
              <a:cs typeface="Arial"/>
            </a:endParaRPr>
          </a:p>
          <a:p>
            <a:r>
              <a:rPr lang="en-NZ" sz="2400" dirty="0" smtClean="0">
                <a:latin typeface="Arial"/>
                <a:cs typeface="Arial"/>
              </a:rPr>
              <a:t>Go Overseas campaign pilot scholarship winner</a:t>
            </a:r>
            <a:endParaRPr lang="en-NZ" sz="2400" dirty="0">
              <a:latin typeface="Arial"/>
              <a:cs typeface="Arial"/>
            </a:endParaRPr>
          </a:p>
        </p:txBody>
      </p:sp>
    </p:spTree>
    <p:extLst>
      <p:ext uri="{BB962C8B-B14F-4D97-AF65-F5344CB8AC3E}">
        <p14:creationId xmlns:p14="http://schemas.microsoft.com/office/powerpoint/2010/main" val="3095041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NZ </a:t>
            </a:r>
            <a:r>
              <a:rPr lang="en-AU" sz="2800" dirty="0" err="1" smtClean="0">
                <a:latin typeface="Arial"/>
              </a:rPr>
              <a:t>Inc</a:t>
            </a:r>
            <a:endParaRPr kumimoji="0" lang="en-US" sz="2800" b="1" i="0" u="none" strike="noStrike" kern="1200" cap="none" spc="0" normalizeH="0" baseline="0" noProof="0" dirty="0">
              <a:ln>
                <a:noFill/>
              </a:ln>
              <a:effectLst/>
              <a:uLnTx/>
              <a:uFillTx/>
              <a:latin typeface="Arial"/>
            </a:endParaRPr>
          </a:p>
        </p:txBody>
      </p:sp>
      <p:sp>
        <p:nvSpPr>
          <p:cNvPr id="2" name="Rectangle 1"/>
          <p:cNvSpPr/>
          <p:nvPr/>
        </p:nvSpPr>
        <p:spPr>
          <a:xfrm>
            <a:off x="292097" y="2959943"/>
            <a:ext cx="8552546" cy="3293209"/>
          </a:xfrm>
          <a:prstGeom prst="rect">
            <a:avLst/>
          </a:prstGeom>
        </p:spPr>
        <p:txBody>
          <a:bodyPr wrap="square">
            <a:spAutoFit/>
          </a:bodyPr>
          <a:lstStyle/>
          <a:p>
            <a:pPr marL="468000" indent="-457200">
              <a:spcBef>
                <a:spcPts val="1200"/>
              </a:spcBef>
            </a:pPr>
            <a:endParaRPr lang="en-NZ" sz="2400" dirty="0">
              <a:latin typeface="Arial"/>
              <a:cs typeface="Arial"/>
            </a:endParaRPr>
          </a:p>
          <a:p>
            <a:pPr marL="468000" indent="-457200">
              <a:spcBef>
                <a:spcPts val="1200"/>
              </a:spcBef>
              <a:buFont typeface="Arial"/>
              <a:buChar char="•"/>
            </a:pPr>
            <a:r>
              <a:rPr lang="en-NZ" sz="2400" dirty="0" smtClean="0">
                <a:latin typeface="Arial"/>
                <a:cs typeface="Arial"/>
              </a:rPr>
              <a:t>Align </a:t>
            </a:r>
            <a:r>
              <a:rPr lang="en-NZ" sz="2400" dirty="0">
                <a:latin typeface="Arial"/>
                <a:cs typeface="Arial"/>
              </a:rPr>
              <a:t>with Tourism New Zealand, as study abroad students choose NZ for the same reason as tourists </a:t>
            </a:r>
          </a:p>
          <a:p>
            <a:pPr marL="468000" indent="-457200">
              <a:spcBef>
                <a:spcPts val="1200"/>
              </a:spcBef>
              <a:buFont typeface="Arial"/>
              <a:buChar char="•"/>
            </a:pPr>
            <a:r>
              <a:rPr lang="en-NZ" sz="2400" dirty="0" smtClean="0">
                <a:latin typeface="Arial"/>
                <a:cs typeface="Arial"/>
              </a:rPr>
              <a:t>Collaborate </a:t>
            </a:r>
            <a:r>
              <a:rPr lang="en-NZ" sz="2400" dirty="0">
                <a:latin typeface="Arial"/>
                <a:cs typeface="Arial"/>
              </a:rPr>
              <a:t>with NZTE around edtech, education business and education publishing </a:t>
            </a:r>
            <a:r>
              <a:rPr lang="en-NZ" sz="2400" dirty="0" smtClean="0">
                <a:latin typeface="Arial"/>
                <a:cs typeface="Arial"/>
              </a:rPr>
              <a:t>opportunities</a:t>
            </a:r>
            <a:endParaRPr lang="en-NZ" sz="2400" dirty="0">
              <a:latin typeface="Arial"/>
              <a:cs typeface="Arial"/>
            </a:endParaRPr>
          </a:p>
          <a:p>
            <a:pPr marL="468000" indent="-457200">
              <a:spcBef>
                <a:spcPts val="1200"/>
              </a:spcBef>
              <a:buFont typeface="Arial"/>
              <a:buChar char="•"/>
            </a:pPr>
            <a:r>
              <a:rPr lang="en-NZ" sz="2400" dirty="0" smtClean="0">
                <a:latin typeface="Arial"/>
                <a:cs typeface="Arial"/>
              </a:rPr>
              <a:t>WOW</a:t>
            </a:r>
            <a:r>
              <a:rPr lang="en-NZ" sz="2400" dirty="0">
                <a:latin typeface="Arial"/>
                <a:cs typeface="Arial"/>
              </a:rPr>
              <a:t>: Leverage NZ companies’ in-market </a:t>
            </a:r>
            <a:r>
              <a:rPr lang="en-NZ" sz="2400" dirty="0" smtClean="0">
                <a:latin typeface="Arial"/>
                <a:cs typeface="Arial"/>
              </a:rPr>
              <a:t>presence</a:t>
            </a:r>
          </a:p>
          <a:p>
            <a:pPr marL="468000" indent="-457200">
              <a:spcBef>
                <a:spcPts val="1200"/>
              </a:spcBef>
              <a:buFont typeface="Arial"/>
              <a:buChar char="•"/>
            </a:pPr>
            <a:r>
              <a:rPr lang="en-NZ" sz="2400" dirty="0" smtClean="0">
                <a:latin typeface="Arial"/>
                <a:cs typeface="Arial"/>
              </a:rPr>
              <a:t>Help us tell the ‘New Zealand Education Story’</a:t>
            </a:r>
            <a:endParaRPr lang="en-NZ" sz="2400" dirty="0">
              <a:latin typeface="Arial"/>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8711" y="1628800"/>
            <a:ext cx="1440000" cy="1440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022" y="1628800"/>
            <a:ext cx="1440000" cy="1440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3333" y="1628800"/>
            <a:ext cx="1440000" cy="1440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400" y="1647136"/>
            <a:ext cx="1440000" cy="1440000"/>
          </a:xfrm>
          <a:prstGeom prst="rect">
            <a:avLst/>
          </a:prstGeom>
        </p:spPr>
      </p:pic>
      <p:sp>
        <p:nvSpPr>
          <p:cNvPr id="3" name="TextBox 2"/>
          <p:cNvSpPr txBox="1"/>
          <p:nvPr/>
        </p:nvSpPr>
        <p:spPr>
          <a:xfrm>
            <a:off x="362857" y="530678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36434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thanks</a:t>
            </a:r>
            <a:endParaRPr kumimoji="0" lang="en-US" sz="2800" b="1" i="0" u="none" strike="noStrike" kern="1200" cap="none" spc="0" normalizeH="0" baseline="0" noProof="0" dirty="0">
              <a:ln>
                <a:noFill/>
              </a:ln>
              <a:effectLst/>
              <a:uLnTx/>
              <a:uFillTx/>
              <a:latin typeface="Arial"/>
            </a:endParaRPr>
          </a:p>
        </p:txBody>
      </p:sp>
      <p:sp>
        <p:nvSpPr>
          <p:cNvPr id="3" name="TextBox 2"/>
          <p:cNvSpPr txBox="1"/>
          <p:nvPr/>
        </p:nvSpPr>
        <p:spPr>
          <a:xfrm>
            <a:off x="362857" y="5306786"/>
            <a:ext cx="184666" cy="369332"/>
          </a:xfrm>
          <a:prstGeom prst="rect">
            <a:avLst/>
          </a:prstGeom>
          <a:noFill/>
        </p:spPr>
        <p:txBody>
          <a:bodyPr wrap="none" rtlCol="0">
            <a:spAutoFit/>
          </a:bodyPr>
          <a:lstStyle/>
          <a:p>
            <a:endParaRPr lang="en-US" dirty="0"/>
          </a:p>
        </p:txBody>
      </p:sp>
      <p:sp>
        <p:nvSpPr>
          <p:cNvPr id="9" name="Rectangle 8"/>
          <p:cNvSpPr/>
          <p:nvPr/>
        </p:nvSpPr>
        <p:spPr>
          <a:xfrm>
            <a:off x="4340540" y="2310326"/>
            <a:ext cx="4612960" cy="2800767"/>
          </a:xfrm>
          <a:prstGeom prst="rect">
            <a:avLst/>
          </a:prstGeom>
        </p:spPr>
        <p:txBody>
          <a:bodyPr wrap="square">
            <a:spAutoFit/>
          </a:bodyPr>
          <a:lstStyle/>
          <a:p>
            <a:endParaRPr lang="en-NZ" sz="2400" dirty="0">
              <a:latin typeface="Arial"/>
              <a:cs typeface="Arial"/>
            </a:endParaRPr>
          </a:p>
          <a:p>
            <a:r>
              <a:rPr lang="en-NZ" sz="2400" dirty="0">
                <a:latin typeface="Arial"/>
                <a:cs typeface="Arial"/>
              </a:rPr>
              <a:t>“Thanks for the opportunity! </a:t>
            </a:r>
            <a:endParaRPr lang="en-NZ" sz="2400" dirty="0" smtClean="0">
              <a:latin typeface="Arial"/>
              <a:cs typeface="Arial"/>
            </a:endParaRPr>
          </a:p>
          <a:p>
            <a:r>
              <a:rPr lang="en-NZ" sz="2400" dirty="0" smtClean="0">
                <a:latin typeface="Arial"/>
                <a:cs typeface="Arial"/>
              </a:rPr>
              <a:t>My </a:t>
            </a:r>
            <a:r>
              <a:rPr lang="en-NZ" sz="2400" dirty="0">
                <a:latin typeface="Arial"/>
                <a:cs typeface="Arial"/>
              </a:rPr>
              <a:t>time in New Zealand </a:t>
            </a:r>
            <a:r>
              <a:rPr lang="en-NZ" sz="2400" dirty="0" smtClean="0">
                <a:latin typeface="Arial"/>
                <a:cs typeface="Arial"/>
              </a:rPr>
              <a:t>was </a:t>
            </a:r>
          </a:p>
          <a:p>
            <a:r>
              <a:rPr lang="en-NZ" sz="2400" dirty="0" smtClean="0">
                <a:latin typeface="Arial"/>
                <a:cs typeface="Arial"/>
              </a:rPr>
              <a:t>a life-changing </a:t>
            </a:r>
            <a:r>
              <a:rPr lang="en-NZ" sz="2400" dirty="0">
                <a:latin typeface="Arial"/>
                <a:cs typeface="Arial"/>
              </a:rPr>
              <a:t>experience.” </a:t>
            </a:r>
          </a:p>
          <a:p>
            <a:endParaRPr lang="en-NZ" sz="1400" b="1" dirty="0" smtClean="0">
              <a:latin typeface="Arial"/>
              <a:cs typeface="Arial"/>
            </a:endParaRPr>
          </a:p>
          <a:p>
            <a:r>
              <a:rPr lang="en-NZ" sz="1400" b="1" dirty="0" smtClean="0">
                <a:latin typeface="Arial"/>
                <a:cs typeface="Arial"/>
              </a:rPr>
              <a:t>Kora Nixon</a:t>
            </a:r>
          </a:p>
          <a:p>
            <a:r>
              <a:rPr lang="en-NZ" sz="1400" b="1" dirty="0" smtClean="0">
                <a:latin typeface="Arial"/>
                <a:cs typeface="Arial"/>
              </a:rPr>
              <a:t>University </a:t>
            </a:r>
            <a:r>
              <a:rPr lang="en-NZ" sz="1400" b="1" dirty="0">
                <a:latin typeface="Arial"/>
                <a:cs typeface="Arial"/>
              </a:rPr>
              <a:t>of Waikato/Michigan State University, </a:t>
            </a:r>
          </a:p>
          <a:p>
            <a:r>
              <a:rPr lang="en-NZ" sz="1400" b="1" dirty="0">
                <a:latin typeface="Arial"/>
                <a:cs typeface="Arial"/>
              </a:rPr>
              <a:t>IIE GSA scholarship recipient</a:t>
            </a:r>
          </a:p>
          <a:p>
            <a:endParaRPr lang="en-NZ" sz="2400" dirty="0">
              <a:latin typeface="Arial"/>
              <a:cs typeface="Aria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069" y="1844799"/>
            <a:ext cx="3756418" cy="2817312"/>
          </a:xfrm>
          <a:prstGeom prst="rect">
            <a:avLst/>
          </a:prstGeom>
        </p:spPr>
      </p:pic>
    </p:spTree>
    <p:extLst>
      <p:ext uri="{BB962C8B-B14F-4D97-AF65-F5344CB8AC3E}">
        <p14:creationId xmlns:p14="http://schemas.microsoft.com/office/powerpoint/2010/main" val="938887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sp>
          <p:nvSpPr>
            <p:cNvPr id="4" name="Rectangle 3"/>
            <p:cNvSpPr/>
            <p:nvPr/>
          </p:nvSpPr>
          <p:spPr>
            <a:xfrm>
              <a:off x="0" y="0"/>
              <a:ext cx="9144000" cy="6858000"/>
            </a:xfrm>
            <a:prstGeom prst="rect">
              <a:avLst/>
            </a:prstGeom>
            <a:solidFill>
              <a:srgbClr val="0C1E2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stretch>
              <a:fillRect/>
            </a:stretch>
          </p:blipFill>
          <p:spPr>
            <a:xfrm>
              <a:off x="2047095" y="1537832"/>
              <a:ext cx="5063184" cy="1747152"/>
            </a:xfrm>
            <a:prstGeom prst="rect">
              <a:avLst/>
            </a:prstGeom>
          </p:spPr>
        </p:pic>
      </p:grpSp>
    </p:spTree>
    <p:extLst>
      <p:ext uri="{BB962C8B-B14F-4D97-AF65-F5344CB8AC3E}">
        <p14:creationId xmlns:p14="http://schemas.microsoft.com/office/powerpoint/2010/main" val="3961727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92299" cy="6858000"/>
          </a:xfrm>
          <a:prstGeom prst="rect">
            <a:avLst/>
          </a:prstGeom>
        </p:spPr>
      </p:pic>
      <p:sp>
        <p:nvSpPr>
          <p:cNvPr id="6" name="Text Placeholder 2"/>
          <p:cNvSpPr txBox="1">
            <a:spLocks/>
          </p:cNvSpPr>
          <p:nvPr/>
        </p:nvSpPr>
        <p:spPr>
          <a:xfrm>
            <a:off x="467544" y="476672"/>
            <a:ext cx="5410200" cy="609600"/>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2800" dirty="0" smtClean="0">
                <a:solidFill>
                  <a:schemeClr val="bg1"/>
                </a:solidFill>
                <a:latin typeface="Arial" panose="020B0604020202020204" pitchFamily="34" charset="0"/>
                <a:cs typeface="Arial" panose="020B0604020202020204" pitchFamily="34" charset="0"/>
              </a:rPr>
              <a:t>Education New Zealand</a:t>
            </a:r>
          </a:p>
          <a:p>
            <a:endParaRPr lang="en-NZ" dirty="0"/>
          </a:p>
        </p:txBody>
      </p:sp>
    </p:spTree>
    <p:extLst>
      <p:ext uri="{BB962C8B-B14F-4D97-AF65-F5344CB8AC3E}">
        <p14:creationId xmlns:p14="http://schemas.microsoft.com/office/powerpoint/2010/main" val="37434694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352883" y="1512446"/>
            <a:ext cx="2209800" cy="22082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569" y="3732159"/>
            <a:ext cx="2328190" cy="23281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1463" y="1542671"/>
            <a:ext cx="2313063" cy="2313063"/>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8" name="Rectangle 7"/>
          <p:cNvSpPr/>
          <p:nvPr/>
        </p:nvSpPr>
        <p:spPr>
          <a:xfrm>
            <a:off x="589659" y="1739389"/>
            <a:ext cx="1584176" cy="1754326"/>
          </a:xfrm>
          <a:prstGeom prst="rect">
            <a:avLst/>
          </a:prstGeom>
        </p:spPr>
        <p:txBody>
          <a:bodyPr wrap="square">
            <a:spAutoFit/>
          </a:bodyPr>
          <a:lstStyle/>
          <a:p>
            <a:pPr algn="ctr"/>
            <a:r>
              <a:rPr lang="en-NZ" dirty="0" smtClean="0">
                <a:latin typeface="Rockwell" pitchFamily="18" charset="0"/>
              </a:rPr>
              <a:t>Brings economic growth to communities in New Zealand</a:t>
            </a:r>
            <a:endParaRPr lang="en-NZ" dirty="0">
              <a:latin typeface="Rockwell" pitchFamily="18" charset="0"/>
            </a:endParaRP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900" y="3905296"/>
            <a:ext cx="2328190" cy="232819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1111069" y="4086547"/>
            <a:ext cx="1867978" cy="1754326"/>
          </a:xfrm>
          <a:prstGeom prst="rect">
            <a:avLst/>
          </a:prstGeom>
        </p:spPr>
        <p:txBody>
          <a:bodyPr wrap="square">
            <a:spAutoFit/>
          </a:bodyPr>
          <a:lstStyle/>
          <a:p>
            <a:pPr algn="ctr"/>
            <a:r>
              <a:rPr lang="en-NZ" dirty="0" smtClean="0">
                <a:latin typeface="Rockwell" pitchFamily="18" charset="0"/>
              </a:rPr>
              <a:t>Delivering  </a:t>
            </a:r>
            <a:r>
              <a:rPr lang="en-NZ" dirty="0">
                <a:latin typeface="Rockwell" pitchFamily="18" charset="0"/>
              </a:rPr>
              <a:t>education services </a:t>
            </a:r>
            <a:r>
              <a:rPr lang="en-NZ" dirty="0" smtClean="0">
                <a:latin typeface="Rockwell" pitchFamily="18" charset="0"/>
              </a:rPr>
              <a:t>offshore generates </a:t>
            </a:r>
            <a:r>
              <a:rPr lang="en-NZ" dirty="0">
                <a:latin typeface="Rockwell" pitchFamily="18" charset="0"/>
              </a:rPr>
              <a:t>over $100m</a:t>
            </a:r>
          </a:p>
        </p:txBody>
      </p:sp>
      <p:sp>
        <p:nvSpPr>
          <p:cNvPr id="11" name="Rectangle 10"/>
          <p:cNvSpPr/>
          <p:nvPr/>
        </p:nvSpPr>
        <p:spPr>
          <a:xfrm>
            <a:off x="3868295" y="4444034"/>
            <a:ext cx="2160240" cy="1200329"/>
          </a:xfrm>
          <a:prstGeom prst="rect">
            <a:avLst/>
          </a:prstGeom>
        </p:spPr>
        <p:txBody>
          <a:bodyPr wrap="square">
            <a:spAutoFit/>
          </a:bodyPr>
          <a:lstStyle/>
          <a:p>
            <a:pPr algn="ctr"/>
            <a:r>
              <a:rPr lang="en-NZ" dirty="0" smtClean="0">
                <a:latin typeface="Rockwell" pitchFamily="18" charset="0"/>
              </a:rPr>
              <a:t>Produces over 110,000 brand ambassadors for New Zealand</a:t>
            </a:r>
            <a:endParaRPr lang="en-NZ" dirty="0">
              <a:latin typeface="Rockwell" pitchFamily="18" charset="0"/>
            </a:endParaRPr>
          </a:p>
        </p:txBody>
      </p:sp>
      <p:sp>
        <p:nvSpPr>
          <p:cNvPr id="12" name="Rectangle 11"/>
          <p:cNvSpPr/>
          <p:nvPr/>
        </p:nvSpPr>
        <p:spPr>
          <a:xfrm>
            <a:off x="2841152" y="2105726"/>
            <a:ext cx="1916394" cy="1200329"/>
          </a:xfrm>
          <a:prstGeom prst="rect">
            <a:avLst/>
          </a:prstGeom>
        </p:spPr>
        <p:txBody>
          <a:bodyPr wrap="square">
            <a:spAutoFit/>
          </a:bodyPr>
          <a:lstStyle/>
          <a:p>
            <a:pPr algn="ctr"/>
            <a:r>
              <a:rPr lang="en-NZ" dirty="0" smtClean="0">
                <a:latin typeface="Rockwell" pitchFamily="18" charset="0"/>
              </a:rPr>
              <a:t>Increases the links between New Zealanders and the world</a:t>
            </a:r>
            <a:endParaRPr lang="en-NZ" dirty="0">
              <a:latin typeface="Rockwell"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342" y="1560052"/>
            <a:ext cx="2232248" cy="22322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TextBox 13"/>
          <p:cNvSpPr txBox="1"/>
          <p:nvPr/>
        </p:nvSpPr>
        <p:spPr>
          <a:xfrm>
            <a:off x="5421370" y="2214511"/>
            <a:ext cx="1728192" cy="923330"/>
          </a:xfrm>
          <a:prstGeom prst="rect">
            <a:avLst/>
          </a:prstGeom>
          <a:noFill/>
        </p:spPr>
        <p:txBody>
          <a:bodyPr wrap="square" rtlCol="0">
            <a:spAutoFit/>
          </a:bodyPr>
          <a:lstStyle/>
          <a:p>
            <a:pPr algn="ctr"/>
            <a:r>
              <a:rPr lang="en-NZ" dirty="0">
                <a:latin typeface="Rockwell" pitchFamily="18" charset="0"/>
              </a:rPr>
              <a:t>Helps </a:t>
            </a:r>
            <a:r>
              <a:rPr lang="en-NZ" dirty="0" smtClean="0">
                <a:latin typeface="Rockwell" pitchFamily="18" charset="0"/>
              </a:rPr>
              <a:t>attract </a:t>
            </a:r>
            <a:r>
              <a:rPr lang="en-NZ" dirty="0">
                <a:latin typeface="Rockwell" pitchFamily="18" charset="0"/>
              </a:rPr>
              <a:t>highly skilled migrants</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5878" y="3732159"/>
            <a:ext cx="2241055" cy="22410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TextBox 15"/>
          <p:cNvSpPr txBox="1"/>
          <p:nvPr/>
        </p:nvSpPr>
        <p:spPr>
          <a:xfrm>
            <a:off x="6722309" y="4094492"/>
            <a:ext cx="1728192" cy="1477328"/>
          </a:xfrm>
          <a:prstGeom prst="rect">
            <a:avLst/>
          </a:prstGeom>
          <a:noFill/>
        </p:spPr>
        <p:txBody>
          <a:bodyPr wrap="square" rtlCol="0">
            <a:spAutoFit/>
          </a:bodyPr>
          <a:lstStyle/>
          <a:p>
            <a:pPr algn="ctr"/>
            <a:r>
              <a:rPr lang="en-NZ" dirty="0">
                <a:latin typeface="Rockwell" pitchFamily="18" charset="0"/>
              </a:rPr>
              <a:t>Education providers received over </a:t>
            </a:r>
            <a:r>
              <a:rPr lang="en-NZ" dirty="0" smtClean="0">
                <a:latin typeface="Rockwell" pitchFamily="18" charset="0"/>
              </a:rPr>
              <a:t>$880 </a:t>
            </a:r>
            <a:r>
              <a:rPr lang="en-NZ" dirty="0">
                <a:latin typeface="Rockwell" pitchFamily="18" charset="0"/>
              </a:rPr>
              <a:t>m in fees </a:t>
            </a:r>
            <a:r>
              <a:rPr lang="en-NZ" dirty="0" smtClean="0">
                <a:latin typeface="Rockwell" pitchFamily="18" charset="0"/>
              </a:rPr>
              <a:t>in 2014</a:t>
            </a:r>
            <a:endParaRPr lang="en-NZ" dirty="0">
              <a:latin typeface="Rockwell" pitchFamily="18" charset="0"/>
            </a:endParaRPr>
          </a:p>
        </p:txBody>
      </p:sp>
      <p:pic>
        <p:nvPicPr>
          <p:cNvPr id="1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150" y="1524932"/>
            <a:ext cx="1282137" cy="214585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8" name="TextBox 17"/>
          <p:cNvSpPr txBox="1"/>
          <p:nvPr/>
        </p:nvSpPr>
        <p:spPr>
          <a:xfrm>
            <a:off x="7619151" y="2068040"/>
            <a:ext cx="1282136" cy="1200329"/>
          </a:xfrm>
          <a:prstGeom prst="rect">
            <a:avLst/>
          </a:prstGeom>
          <a:noFill/>
        </p:spPr>
        <p:txBody>
          <a:bodyPr wrap="square" rtlCol="0">
            <a:spAutoFit/>
          </a:bodyPr>
          <a:lstStyle/>
          <a:p>
            <a:pPr algn="ctr"/>
            <a:r>
              <a:rPr lang="en-NZ" dirty="0" smtClean="0">
                <a:latin typeface="Rockwell" pitchFamily="18" charset="0"/>
              </a:rPr>
              <a:t>Supports more than 30,000 jobs</a:t>
            </a:r>
            <a:endParaRPr lang="en-NZ" dirty="0">
              <a:latin typeface="Rockwell" pitchFamily="18" charset="0"/>
            </a:endParaRPr>
          </a:p>
        </p:txBody>
      </p:sp>
      <p:sp>
        <p:nvSpPr>
          <p:cNvPr id="19" name="Text Placeholder 2"/>
          <p:cNvSpPr txBox="1">
            <a:spLocks/>
          </p:cNvSpPr>
          <p:nvPr/>
        </p:nvSpPr>
        <p:spPr>
          <a:xfrm>
            <a:off x="190592" y="468458"/>
            <a:ext cx="5998334" cy="609600"/>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NZ" sz="2800" dirty="0" smtClean="0">
                <a:latin typeface="Arial" panose="020B0604020202020204" pitchFamily="34" charset="0"/>
                <a:cs typeface="Arial" panose="020B0604020202020204" pitchFamily="34" charset="0"/>
              </a:rPr>
              <a:t>Why international education?</a:t>
            </a:r>
          </a:p>
          <a:p>
            <a:endParaRPr lang="en-NZ" dirty="0"/>
          </a:p>
        </p:txBody>
      </p:sp>
    </p:spTree>
    <p:extLst>
      <p:ext uri="{BB962C8B-B14F-4D97-AF65-F5344CB8AC3E}">
        <p14:creationId xmlns:p14="http://schemas.microsoft.com/office/powerpoint/2010/main" val="2691269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0" y="533400"/>
            <a:ext cx="6980238" cy="609600"/>
          </a:xfrm>
          <a:prstGeom prst="rect">
            <a:avLst/>
          </a:prstGeom>
        </p:spPr>
        <p:txBody>
          <a:bodyPr/>
          <a:lstStyle/>
          <a:p>
            <a:pPr marL="0" indent="0">
              <a:buNone/>
            </a:pPr>
            <a:r>
              <a:rPr lang="en-NZ" b="1" dirty="0" smtClean="0">
                <a:latin typeface="Arial" panose="020B0604020202020204" pitchFamily="34" charset="0"/>
                <a:cs typeface="Arial" panose="020B0604020202020204" pitchFamily="34" charset="0"/>
              </a:rPr>
              <a:t>	</a:t>
            </a:r>
            <a:r>
              <a:rPr lang="en-NZ" sz="2800" b="1" dirty="0" smtClean="0">
                <a:latin typeface="Arial" panose="020B0604020202020204" pitchFamily="34" charset="0"/>
                <a:cs typeface="Arial" panose="020B0604020202020204" pitchFamily="34" charset="0"/>
              </a:rPr>
              <a:t>At a glance – industry value</a:t>
            </a:r>
            <a:endParaRPr lang="en-NZ" sz="2800" b="1" dirty="0">
              <a:latin typeface="Arial" panose="020B0604020202020204" pitchFamily="34" charset="0"/>
              <a:cs typeface="Arial" panose="020B0604020202020204" pitchFamily="34" charset="0"/>
            </a:endParaRPr>
          </a:p>
        </p:txBody>
      </p:sp>
      <p:sp>
        <p:nvSpPr>
          <p:cNvPr id="10" name="Rectangle 9"/>
          <p:cNvSpPr/>
          <p:nvPr/>
        </p:nvSpPr>
        <p:spPr>
          <a:xfrm>
            <a:off x="584111" y="1484784"/>
            <a:ext cx="4131905" cy="1200329"/>
          </a:xfrm>
          <a:prstGeom prst="rect">
            <a:avLst/>
          </a:prstGeom>
        </p:spPr>
        <p:txBody>
          <a:bodyPr wrap="square">
            <a:spAutoFit/>
          </a:bodyPr>
          <a:lstStyle/>
          <a:p>
            <a:r>
              <a:rPr lang="en-NZ" dirty="0">
                <a:latin typeface="Rockwell"/>
                <a:cs typeface="Rockwell"/>
              </a:rPr>
              <a:t>At </a:t>
            </a:r>
            <a:r>
              <a:rPr lang="en-NZ" dirty="0" smtClean="0">
                <a:latin typeface="Rockwell"/>
                <a:cs typeface="Rockwell"/>
              </a:rPr>
              <a:t>2.85 </a:t>
            </a:r>
            <a:r>
              <a:rPr lang="en-NZ" dirty="0">
                <a:latin typeface="Rockwell"/>
                <a:cs typeface="Rockwell"/>
              </a:rPr>
              <a:t>billion, international education is New Zealand’s fifth largest export </a:t>
            </a:r>
            <a:r>
              <a:rPr lang="en-NZ" dirty="0" smtClean="0">
                <a:latin typeface="Rockwell"/>
                <a:cs typeface="Rockwell"/>
              </a:rPr>
              <a:t>industry – and it’s growing.</a:t>
            </a:r>
            <a:endParaRPr lang="en-NZ" dirty="0">
              <a:latin typeface="Rockwell"/>
              <a:cs typeface="Rockwell"/>
            </a:endParaRPr>
          </a:p>
        </p:txBody>
      </p:sp>
      <p:sp>
        <p:nvSpPr>
          <p:cNvPr id="15" name="TextBox 14"/>
          <p:cNvSpPr txBox="1"/>
          <p:nvPr/>
        </p:nvSpPr>
        <p:spPr>
          <a:xfrm>
            <a:off x="2553562" y="5445224"/>
            <a:ext cx="790601" cy="400110"/>
          </a:xfrm>
          <a:prstGeom prst="rect">
            <a:avLst/>
          </a:prstGeom>
          <a:noFill/>
        </p:spPr>
        <p:txBody>
          <a:bodyPr wrap="none" rtlCol="0">
            <a:spAutoFit/>
          </a:bodyPr>
          <a:lstStyle/>
          <a:p>
            <a:r>
              <a:rPr lang="en-NZ" sz="2000" b="1" dirty="0" smtClean="0">
                <a:solidFill>
                  <a:srgbClr val="20BFD0"/>
                </a:solidFill>
                <a:latin typeface="Rockwell" panose="02060603020205020403" pitchFamily="18" charset="0"/>
              </a:rPr>
              <a:t>$5bn</a:t>
            </a:r>
            <a:endParaRPr lang="en-NZ" sz="2000" dirty="0">
              <a:solidFill>
                <a:srgbClr val="20BFD0"/>
              </a:solidFill>
              <a:latin typeface="Rockwell" panose="02060603020205020403" pitchFamily="18" charset="0"/>
            </a:endParaRPr>
          </a:p>
        </p:txBody>
      </p:sp>
      <p:cxnSp>
        <p:nvCxnSpPr>
          <p:cNvPr id="12" name="Straight Connector 11"/>
          <p:cNvCxnSpPr/>
          <p:nvPr/>
        </p:nvCxnSpPr>
        <p:spPr>
          <a:xfrm flipH="1">
            <a:off x="3004346" y="5307913"/>
            <a:ext cx="1495646" cy="0"/>
          </a:xfrm>
          <a:prstGeom prst="line">
            <a:avLst/>
          </a:prstGeom>
          <a:ln w="57150" cmpd="sng">
            <a:solidFill>
              <a:srgbClr val="20BFD0"/>
            </a:solidFill>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409160" y="3423548"/>
            <a:ext cx="8399626" cy="1316453"/>
            <a:chOff x="123748" y="637379"/>
            <a:chExt cx="8399626" cy="1534546"/>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7565" r="76916" b="52440"/>
            <a:stretch/>
          </p:blipFill>
          <p:spPr>
            <a:xfrm>
              <a:off x="123748" y="943312"/>
              <a:ext cx="1320493" cy="614943"/>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4299" t="17586" r="61122" b="55135"/>
            <a:stretch/>
          </p:blipFill>
          <p:spPr>
            <a:xfrm>
              <a:off x="1428670" y="1023127"/>
              <a:ext cx="743486" cy="504338"/>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42243" t="18048" r="38411" b="54349"/>
            <a:stretch/>
          </p:blipFill>
          <p:spPr>
            <a:xfrm>
              <a:off x="2156585" y="1017141"/>
              <a:ext cx="884491" cy="510324"/>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5327" t="3256" r="22337" b="49034"/>
            <a:stretch/>
          </p:blipFill>
          <p:spPr>
            <a:xfrm>
              <a:off x="3025505" y="802453"/>
              <a:ext cx="564023" cy="725012"/>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79907" t="10277" r="2803" b="55273"/>
            <a:stretch/>
          </p:blipFill>
          <p:spPr>
            <a:xfrm>
              <a:off x="3616688" y="937531"/>
              <a:ext cx="732186" cy="589934"/>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t="60574" r="78037" b="15487"/>
            <a:stretch/>
          </p:blipFill>
          <p:spPr>
            <a:xfrm>
              <a:off x="4348873" y="1084876"/>
              <a:ext cx="1004131" cy="442589"/>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23084" t="56645" r="60561" b="14683"/>
            <a:stretch/>
          </p:blipFill>
          <p:spPr>
            <a:xfrm>
              <a:off x="5337433" y="972919"/>
              <a:ext cx="782242" cy="554545"/>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38785" t="48093" r="38225" b="8822"/>
            <a:stretch/>
          </p:blipFill>
          <p:spPr>
            <a:xfrm>
              <a:off x="6169945" y="926245"/>
              <a:ext cx="793382" cy="601220"/>
            </a:xfrm>
            <a:prstGeom prst="rect">
              <a:avLst/>
            </a:prstGeom>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l="62243" t="56183" r="20000" b="8683"/>
            <a:stretch/>
          </p:blipFill>
          <p:spPr>
            <a:xfrm>
              <a:off x="7060226" y="972919"/>
              <a:ext cx="693091" cy="554545"/>
            </a:xfrm>
            <a:prstGeom prst="rect">
              <a:avLst/>
            </a:prstGeom>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l="82991" t="50000" r="3037" b="10785"/>
            <a:stretch/>
          </p:blipFill>
          <p:spPr>
            <a:xfrm>
              <a:off x="7830675" y="898569"/>
              <a:ext cx="554112" cy="628896"/>
            </a:xfrm>
            <a:prstGeom prst="rect">
              <a:avLst/>
            </a:prstGeom>
          </p:spPr>
        </p:pic>
        <p:sp>
          <p:nvSpPr>
            <p:cNvPr id="23" name="TextBox 22"/>
            <p:cNvSpPr txBox="1"/>
            <p:nvPr/>
          </p:nvSpPr>
          <p:spPr>
            <a:xfrm rot="19777843">
              <a:off x="386389" y="1658751"/>
              <a:ext cx="1043889" cy="358766"/>
            </a:xfrm>
            <a:prstGeom prst="rect">
              <a:avLst/>
            </a:prstGeom>
            <a:noFill/>
          </p:spPr>
          <p:txBody>
            <a:bodyPr wrap="square" rtlCol="0">
              <a:spAutoFit/>
            </a:bodyPr>
            <a:lstStyle/>
            <a:p>
              <a:r>
                <a:rPr lang="en-NZ" sz="700" dirty="0">
                  <a:latin typeface="Rockwell" panose="02060603020205020403" pitchFamily="18" charset="0"/>
                </a:rPr>
                <a:t>Milk powder, butter, &amp; cheese</a:t>
              </a:r>
            </a:p>
          </p:txBody>
        </p:sp>
        <p:sp>
          <p:nvSpPr>
            <p:cNvPr id="24" name="TextBox 23"/>
            <p:cNvSpPr txBox="1"/>
            <p:nvPr/>
          </p:nvSpPr>
          <p:spPr>
            <a:xfrm rot="19777843">
              <a:off x="1170428" y="1684386"/>
              <a:ext cx="1043889" cy="358766"/>
            </a:xfrm>
            <a:prstGeom prst="rect">
              <a:avLst/>
            </a:prstGeom>
            <a:noFill/>
          </p:spPr>
          <p:txBody>
            <a:bodyPr wrap="square" rtlCol="0">
              <a:spAutoFit/>
            </a:bodyPr>
            <a:lstStyle/>
            <a:p>
              <a:r>
                <a:rPr lang="en-NZ" sz="700" dirty="0">
                  <a:latin typeface="Rockwell" panose="02060603020205020403" pitchFamily="18" charset="0"/>
                </a:rPr>
                <a:t>Business &amp; other travel</a:t>
              </a:r>
            </a:p>
          </p:txBody>
        </p:sp>
        <p:sp>
          <p:nvSpPr>
            <p:cNvPr id="25" name="TextBox 24"/>
            <p:cNvSpPr txBox="1"/>
            <p:nvPr/>
          </p:nvSpPr>
          <p:spPr>
            <a:xfrm rot="19777843">
              <a:off x="1954467" y="1721529"/>
              <a:ext cx="1043889" cy="233198"/>
            </a:xfrm>
            <a:prstGeom prst="rect">
              <a:avLst/>
            </a:prstGeom>
            <a:noFill/>
          </p:spPr>
          <p:txBody>
            <a:bodyPr wrap="square" rtlCol="0">
              <a:spAutoFit/>
            </a:bodyPr>
            <a:lstStyle/>
            <a:p>
              <a:r>
                <a:rPr lang="en-NZ" sz="700" dirty="0">
                  <a:latin typeface="Rockwell" panose="02060603020205020403" pitchFamily="18" charset="0"/>
                </a:rPr>
                <a:t>Meat &amp; edible offal</a:t>
              </a:r>
            </a:p>
          </p:txBody>
        </p:sp>
        <p:sp>
          <p:nvSpPr>
            <p:cNvPr id="26" name="TextBox 25"/>
            <p:cNvSpPr txBox="1"/>
            <p:nvPr/>
          </p:nvSpPr>
          <p:spPr>
            <a:xfrm rot="19777843">
              <a:off x="2738506" y="1658746"/>
              <a:ext cx="1043889" cy="358766"/>
            </a:xfrm>
            <a:prstGeom prst="rect">
              <a:avLst/>
            </a:prstGeom>
            <a:noFill/>
          </p:spPr>
          <p:txBody>
            <a:bodyPr wrap="square" rtlCol="0">
              <a:spAutoFit/>
            </a:bodyPr>
            <a:lstStyle/>
            <a:p>
              <a:r>
                <a:rPr lang="en-NZ" sz="700" dirty="0">
                  <a:latin typeface="Rockwell" panose="02060603020205020403" pitchFamily="18" charset="0"/>
                </a:rPr>
                <a:t>Logs, wood, &amp; wood articles</a:t>
              </a:r>
            </a:p>
          </p:txBody>
        </p:sp>
        <p:sp>
          <p:nvSpPr>
            <p:cNvPr id="27" name="TextBox 26"/>
            <p:cNvSpPr txBox="1"/>
            <p:nvPr/>
          </p:nvSpPr>
          <p:spPr>
            <a:xfrm rot="19777843">
              <a:off x="3460838" y="1705530"/>
              <a:ext cx="1043889" cy="466395"/>
            </a:xfrm>
            <a:prstGeom prst="rect">
              <a:avLst/>
            </a:prstGeom>
            <a:noFill/>
          </p:spPr>
          <p:txBody>
            <a:bodyPr wrap="square" rtlCol="0">
              <a:spAutoFit/>
            </a:bodyPr>
            <a:lstStyle/>
            <a:p>
              <a:r>
                <a:rPr lang="en-NZ" sz="1000" b="1" dirty="0">
                  <a:latin typeface="Rockwell" panose="02060603020205020403" pitchFamily="18" charset="0"/>
                </a:rPr>
                <a:t>International education</a:t>
              </a:r>
            </a:p>
          </p:txBody>
        </p:sp>
        <p:sp>
          <p:nvSpPr>
            <p:cNvPr id="28" name="TextBox 27"/>
            <p:cNvSpPr txBox="1"/>
            <p:nvPr/>
          </p:nvSpPr>
          <p:spPr>
            <a:xfrm rot="19777843">
              <a:off x="4360274" y="1713269"/>
              <a:ext cx="705441" cy="233198"/>
            </a:xfrm>
            <a:prstGeom prst="rect">
              <a:avLst/>
            </a:prstGeom>
            <a:noFill/>
          </p:spPr>
          <p:txBody>
            <a:bodyPr wrap="square" rtlCol="0">
              <a:spAutoFit/>
            </a:bodyPr>
            <a:lstStyle/>
            <a:p>
              <a:r>
                <a:rPr lang="en-NZ" sz="700" dirty="0">
                  <a:latin typeface="Rockwell" panose="02060603020205020403" pitchFamily="18" charset="0"/>
                </a:rPr>
                <a:t>Air transport</a:t>
              </a:r>
            </a:p>
          </p:txBody>
        </p:sp>
        <p:sp>
          <p:nvSpPr>
            <p:cNvPr id="29" name="TextBox 28"/>
            <p:cNvSpPr txBox="1"/>
            <p:nvPr/>
          </p:nvSpPr>
          <p:spPr>
            <a:xfrm rot="19777843">
              <a:off x="5159876" y="1660109"/>
              <a:ext cx="537824" cy="233198"/>
            </a:xfrm>
            <a:prstGeom prst="rect">
              <a:avLst/>
            </a:prstGeom>
            <a:noFill/>
          </p:spPr>
          <p:txBody>
            <a:bodyPr wrap="square" rtlCol="0">
              <a:spAutoFit/>
            </a:bodyPr>
            <a:lstStyle/>
            <a:p>
              <a:r>
                <a:rPr lang="en-NZ" sz="700" dirty="0">
                  <a:latin typeface="Rockwell" panose="02060603020205020403" pitchFamily="18" charset="0"/>
                </a:rPr>
                <a:t>Fruit</a:t>
              </a:r>
            </a:p>
          </p:txBody>
        </p:sp>
        <p:sp>
          <p:nvSpPr>
            <p:cNvPr id="30" name="TextBox 29"/>
            <p:cNvSpPr txBox="1"/>
            <p:nvPr/>
          </p:nvSpPr>
          <p:spPr>
            <a:xfrm rot="19777843">
              <a:off x="5874662" y="1542854"/>
              <a:ext cx="1043889" cy="484332"/>
            </a:xfrm>
            <a:prstGeom prst="rect">
              <a:avLst/>
            </a:prstGeom>
            <a:noFill/>
          </p:spPr>
          <p:txBody>
            <a:bodyPr wrap="square" rtlCol="0">
              <a:spAutoFit/>
            </a:bodyPr>
            <a:lstStyle/>
            <a:p>
              <a:r>
                <a:rPr lang="en-NZ" sz="700" dirty="0">
                  <a:latin typeface="Rockwell" panose="02060603020205020403" pitchFamily="18" charset="0"/>
                </a:rPr>
                <a:t>Mechanical machinery &amp; equipment</a:t>
              </a:r>
            </a:p>
          </p:txBody>
        </p:sp>
        <p:sp>
          <p:nvSpPr>
            <p:cNvPr id="31" name="TextBox 30"/>
            <p:cNvSpPr txBox="1"/>
            <p:nvPr/>
          </p:nvSpPr>
          <p:spPr>
            <a:xfrm rot="19777843">
              <a:off x="6845640" y="1691498"/>
              <a:ext cx="644338" cy="233198"/>
            </a:xfrm>
            <a:prstGeom prst="rect">
              <a:avLst/>
            </a:prstGeom>
            <a:noFill/>
          </p:spPr>
          <p:txBody>
            <a:bodyPr wrap="square" rtlCol="0">
              <a:spAutoFit/>
            </a:bodyPr>
            <a:lstStyle/>
            <a:p>
              <a:r>
                <a:rPr lang="en-NZ" sz="700" dirty="0">
                  <a:latin typeface="Rockwell" panose="02060603020205020403" pitchFamily="18" charset="0"/>
                </a:rPr>
                <a:t>Crude oil</a:t>
              </a:r>
            </a:p>
          </p:txBody>
        </p:sp>
        <p:sp>
          <p:nvSpPr>
            <p:cNvPr id="32" name="TextBox 31"/>
            <p:cNvSpPr txBox="1"/>
            <p:nvPr/>
          </p:nvSpPr>
          <p:spPr>
            <a:xfrm rot="19777843">
              <a:off x="7659787" y="1629818"/>
              <a:ext cx="435022" cy="233198"/>
            </a:xfrm>
            <a:prstGeom prst="rect">
              <a:avLst/>
            </a:prstGeom>
            <a:noFill/>
          </p:spPr>
          <p:txBody>
            <a:bodyPr wrap="square" rtlCol="0">
              <a:spAutoFit/>
            </a:bodyPr>
            <a:lstStyle/>
            <a:p>
              <a:r>
                <a:rPr lang="en-NZ" sz="700" dirty="0">
                  <a:latin typeface="Rockwell" panose="02060603020205020403" pitchFamily="18" charset="0"/>
                </a:rPr>
                <a:t>Wine</a:t>
              </a:r>
            </a:p>
          </p:txBody>
        </p:sp>
        <p:sp>
          <p:nvSpPr>
            <p:cNvPr id="33" name="TextBox 32"/>
            <p:cNvSpPr txBox="1"/>
            <p:nvPr/>
          </p:nvSpPr>
          <p:spPr>
            <a:xfrm>
              <a:off x="584422" y="651674"/>
              <a:ext cx="705994" cy="251136"/>
            </a:xfrm>
            <a:prstGeom prst="rect">
              <a:avLst/>
            </a:prstGeom>
            <a:noFill/>
          </p:spPr>
          <p:txBody>
            <a:bodyPr wrap="square" rtlCol="0">
              <a:spAutoFit/>
            </a:bodyPr>
            <a:lstStyle/>
            <a:p>
              <a:r>
                <a:rPr lang="en-NZ" sz="800" dirty="0">
                  <a:latin typeface="Rockwell" panose="02060603020205020403" pitchFamily="18" charset="0"/>
                </a:rPr>
                <a:t>$15.83b</a:t>
              </a:r>
            </a:p>
          </p:txBody>
        </p:sp>
        <p:sp>
          <p:nvSpPr>
            <p:cNvPr id="34" name="TextBox 33"/>
            <p:cNvSpPr txBox="1"/>
            <p:nvPr/>
          </p:nvSpPr>
          <p:spPr>
            <a:xfrm>
              <a:off x="1469628" y="651674"/>
              <a:ext cx="598204" cy="251136"/>
            </a:xfrm>
            <a:prstGeom prst="rect">
              <a:avLst/>
            </a:prstGeom>
            <a:noFill/>
          </p:spPr>
          <p:txBody>
            <a:bodyPr wrap="square" rtlCol="0">
              <a:spAutoFit/>
            </a:bodyPr>
            <a:lstStyle/>
            <a:p>
              <a:r>
                <a:rPr lang="en-NZ" sz="800" dirty="0">
                  <a:latin typeface="Rockwell" panose="02060603020205020403" pitchFamily="18" charset="0"/>
                </a:rPr>
                <a:t>$7.14b</a:t>
              </a:r>
            </a:p>
          </p:txBody>
        </p:sp>
        <p:sp>
          <p:nvSpPr>
            <p:cNvPr id="35" name="TextBox 34"/>
            <p:cNvSpPr txBox="1"/>
            <p:nvPr/>
          </p:nvSpPr>
          <p:spPr>
            <a:xfrm>
              <a:off x="2247044" y="651674"/>
              <a:ext cx="620703" cy="251136"/>
            </a:xfrm>
            <a:prstGeom prst="rect">
              <a:avLst/>
            </a:prstGeom>
            <a:noFill/>
          </p:spPr>
          <p:txBody>
            <a:bodyPr wrap="square" rtlCol="0">
              <a:spAutoFit/>
            </a:bodyPr>
            <a:lstStyle/>
            <a:p>
              <a:r>
                <a:rPr lang="en-NZ" sz="800" dirty="0">
                  <a:latin typeface="Rockwell" panose="02060603020205020403" pitchFamily="18" charset="0"/>
                </a:rPr>
                <a:t>$5.64b</a:t>
              </a:r>
            </a:p>
          </p:txBody>
        </p:sp>
        <p:sp>
          <p:nvSpPr>
            <p:cNvPr id="36" name="TextBox 35"/>
            <p:cNvSpPr txBox="1"/>
            <p:nvPr/>
          </p:nvSpPr>
          <p:spPr>
            <a:xfrm>
              <a:off x="3046959" y="651674"/>
              <a:ext cx="609601" cy="251136"/>
            </a:xfrm>
            <a:prstGeom prst="rect">
              <a:avLst/>
            </a:prstGeom>
            <a:noFill/>
          </p:spPr>
          <p:txBody>
            <a:bodyPr wrap="square" rtlCol="0">
              <a:spAutoFit/>
            </a:bodyPr>
            <a:lstStyle/>
            <a:p>
              <a:r>
                <a:rPr lang="en-NZ" sz="800" dirty="0">
                  <a:latin typeface="Rockwell" panose="02060603020205020403" pitchFamily="18" charset="0"/>
                </a:rPr>
                <a:t>$4.02b</a:t>
              </a:r>
            </a:p>
          </p:txBody>
        </p:sp>
        <p:sp>
          <p:nvSpPr>
            <p:cNvPr id="37" name="TextBox 36"/>
            <p:cNvSpPr txBox="1"/>
            <p:nvPr/>
          </p:nvSpPr>
          <p:spPr>
            <a:xfrm>
              <a:off x="3758800" y="637379"/>
              <a:ext cx="638670" cy="251136"/>
            </a:xfrm>
            <a:prstGeom prst="rect">
              <a:avLst/>
            </a:prstGeom>
            <a:noFill/>
          </p:spPr>
          <p:txBody>
            <a:bodyPr wrap="square" rtlCol="0">
              <a:spAutoFit/>
            </a:bodyPr>
            <a:lstStyle/>
            <a:p>
              <a:r>
                <a:rPr lang="en-NZ" sz="800" dirty="0">
                  <a:latin typeface="Rockwell" panose="02060603020205020403" pitchFamily="18" charset="0"/>
                </a:rPr>
                <a:t>$2.85b</a:t>
              </a:r>
            </a:p>
          </p:txBody>
        </p:sp>
        <p:sp>
          <p:nvSpPr>
            <p:cNvPr id="38" name="TextBox 37"/>
            <p:cNvSpPr txBox="1"/>
            <p:nvPr/>
          </p:nvSpPr>
          <p:spPr>
            <a:xfrm>
              <a:off x="4586016" y="651674"/>
              <a:ext cx="644102" cy="251136"/>
            </a:xfrm>
            <a:prstGeom prst="rect">
              <a:avLst/>
            </a:prstGeom>
            <a:noFill/>
          </p:spPr>
          <p:txBody>
            <a:bodyPr wrap="square" rtlCol="0">
              <a:spAutoFit/>
            </a:bodyPr>
            <a:lstStyle/>
            <a:p>
              <a:r>
                <a:rPr lang="en-NZ" sz="800" dirty="0">
                  <a:latin typeface="Rockwell" panose="02060603020205020403" pitchFamily="18" charset="0"/>
                </a:rPr>
                <a:t>$1.99b</a:t>
              </a:r>
            </a:p>
          </p:txBody>
        </p:sp>
        <p:sp>
          <p:nvSpPr>
            <p:cNvPr id="39" name="TextBox 38"/>
            <p:cNvSpPr txBox="1"/>
            <p:nvPr/>
          </p:nvSpPr>
          <p:spPr>
            <a:xfrm>
              <a:off x="5409330" y="651674"/>
              <a:ext cx="644102" cy="251136"/>
            </a:xfrm>
            <a:prstGeom prst="rect">
              <a:avLst/>
            </a:prstGeom>
            <a:noFill/>
          </p:spPr>
          <p:txBody>
            <a:bodyPr wrap="square" rtlCol="0">
              <a:spAutoFit/>
            </a:bodyPr>
            <a:lstStyle/>
            <a:p>
              <a:r>
                <a:rPr lang="en-NZ" sz="800" dirty="0">
                  <a:latin typeface="Rockwell" panose="02060603020205020403" pitchFamily="18" charset="0"/>
                </a:rPr>
                <a:t>$1.68b</a:t>
              </a:r>
            </a:p>
          </p:txBody>
        </p:sp>
        <p:sp>
          <p:nvSpPr>
            <p:cNvPr id="40" name="TextBox 39"/>
            <p:cNvSpPr txBox="1"/>
            <p:nvPr/>
          </p:nvSpPr>
          <p:spPr>
            <a:xfrm>
              <a:off x="6343742" y="651674"/>
              <a:ext cx="644102" cy="251136"/>
            </a:xfrm>
            <a:prstGeom prst="rect">
              <a:avLst/>
            </a:prstGeom>
            <a:noFill/>
          </p:spPr>
          <p:txBody>
            <a:bodyPr wrap="square" rtlCol="0">
              <a:spAutoFit/>
            </a:bodyPr>
            <a:lstStyle/>
            <a:p>
              <a:r>
                <a:rPr lang="en-NZ" sz="800" dirty="0">
                  <a:latin typeface="Rockwell" panose="02060603020205020403" pitchFamily="18" charset="0"/>
                </a:rPr>
                <a:t>$1.55b</a:t>
              </a:r>
            </a:p>
          </p:txBody>
        </p:sp>
        <p:sp>
          <p:nvSpPr>
            <p:cNvPr id="41" name="TextBox 40"/>
            <p:cNvSpPr txBox="1"/>
            <p:nvPr/>
          </p:nvSpPr>
          <p:spPr>
            <a:xfrm>
              <a:off x="7141418" y="651674"/>
              <a:ext cx="644102" cy="251136"/>
            </a:xfrm>
            <a:prstGeom prst="rect">
              <a:avLst/>
            </a:prstGeom>
            <a:noFill/>
          </p:spPr>
          <p:txBody>
            <a:bodyPr wrap="square" rtlCol="0">
              <a:spAutoFit/>
            </a:bodyPr>
            <a:lstStyle/>
            <a:p>
              <a:r>
                <a:rPr lang="en-NZ" sz="800" dirty="0">
                  <a:latin typeface="Rockwell" panose="02060603020205020403" pitchFamily="18" charset="0"/>
                </a:rPr>
                <a:t>$1.40b</a:t>
              </a:r>
            </a:p>
          </p:txBody>
        </p:sp>
        <p:sp>
          <p:nvSpPr>
            <p:cNvPr id="42" name="TextBox 41"/>
            <p:cNvSpPr txBox="1"/>
            <p:nvPr/>
          </p:nvSpPr>
          <p:spPr>
            <a:xfrm>
              <a:off x="7879272" y="651674"/>
              <a:ext cx="644102" cy="251136"/>
            </a:xfrm>
            <a:prstGeom prst="rect">
              <a:avLst/>
            </a:prstGeom>
            <a:noFill/>
          </p:spPr>
          <p:txBody>
            <a:bodyPr wrap="square" rtlCol="0">
              <a:spAutoFit/>
            </a:bodyPr>
            <a:lstStyle/>
            <a:p>
              <a:r>
                <a:rPr lang="en-NZ" sz="800" dirty="0">
                  <a:latin typeface="Rockwell" panose="02060603020205020403" pitchFamily="18" charset="0"/>
                </a:rPr>
                <a:t>$1.33b</a:t>
              </a:r>
            </a:p>
          </p:txBody>
        </p:sp>
      </p:grpSp>
      <p:sp>
        <p:nvSpPr>
          <p:cNvPr id="43" name="Isosceles Triangle 42"/>
          <p:cNvSpPr/>
          <p:nvPr/>
        </p:nvSpPr>
        <p:spPr>
          <a:xfrm rot="16200000">
            <a:off x="2884541" y="5209122"/>
            <a:ext cx="144017" cy="193346"/>
          </a:xfrm>
          <a:prstGeom prst="triangle">
            <a:avLst>
              <a:gd name="adj" fmla="val 48530"/>
            </a:avLst>
          </a:prstGeom>
          <a:solidFill>
            <a:srgbClr val="20BFD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6623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a:spLocks noGrp="1"/>
          </p:cNvSpPr>
          <p:nvPr>
            <p:ph type="body" sz="quarter" idx="11"/>
          </p:nvPr>
        </p:nvSpPr>
        <p:spPr>
          <a:xfrm>
            <a:off x="259644" y="235766"/>
            <a:ext cx="5410200" cy="609600"/>
          </a:xfrm>
        </p:spPr>
        <p:txBody>
          <a:bodyPr/>
          <a:lstStyle/>
          <a:p>
            <a:r>
              <a:rPr lang="en-NZ" sz="2800" dirty="0" smtClean="0">
                <a:latin typeface="Arial" panose="020B0604020202020204" pitchFamily="34" charset="0"/>
                <a:cs typeface="Arial" panose="020B0604020202020204" pitchFamily="34" charset="0"/>
              </a:rPr>
              <a:t>At a glance – industry breakdown</a:t>
            </a:r>
            <a:endParaRPr lang="en-NZ" sz="2800" dirty="0">
              <a:latin typeface="Arial" panose="020B0604020202020204" pitchFamily="34" charset="0"/>
              <a:cs typeface="Arial" panose="020B0604020202020204" pitchFamily="34" charset="0"/>
            </a:endParaRPr>
          </a:p>
        </p:txBody>
      </p:sp>
      <p:sp>
        <p:nvSpPr>
          <p:cNvPr id="11" name="TextBox 10"/>
          <p:cNvSpPr txBox="1"/>
          <p:nvPr/>
        </p:nvSpPr>
        <p:spPr>
          <a:xfrm>
            <a:off x="784873" y="2134987"/>
            <a:ext cx="3080931" cy="1200312"/>
          </a:xfrm>
          <a:prstGeom prst="rect">
            <a:avLst/>
          </a:prstGeom>
          <a:noFill/>
        </p:spPr>
        <p:txBody>
          <a:bodyPr wrap="square" lIns="91423" tIns="45712" rIns="91423" bIns="45712" rtlCol="0">
            <a:spAutoFit/>
          </a:bodyPr>
          <a:lstStyle/>
          <a:p>
            <a:r>
              <a:rPr lang="en-NZ" sz="2000" dirty="0">
                <a:latin typeface="Rockwell" panose="02060603020205020403" pitchFamily="18" charset="0"/>
              </a:rPr>
              <a:t>Total contribution  of international education</a:t>
            </a:r>
          </a:p>
          <a:p>
            <a:r>
              <a:rPr lang="en-NZ" sz="3200" b="1" dirty="0">
                <a:latin typeface="Rockwell" panose="02060603020205020403" pitchFamily="18" charset="0"/>
              </a:rPr>
              <a:t>$2.85b</a:t>
            </a:r>
          </a:p>
        </p:txBody>
      </p:sp>
      <p:cxnSp>
        <p:nvCxnSpPr>
          <p:cNvPr id="12" name="Straight Connector 11"/>
          <p:cNvCxnSpPr/>
          <p:nvPr/>
        </p:nvCxnSpPr>
        <p:spPr>
          <a:xfrm flipH="1">
            <a:off x="784874" y="1988840"/>
            <a:ext cx="504056" cy="0"/>
          </a:xfrm>
          <a:prstGeom prst="line">
            <a:avLst/>
          </a:prstGeom>
          <a:ln w="57150" cmpd="sng">
            <a:solidFill>
              <a:srgbClr val="22A2A2"/>
            </a:solidFill>
          </a:ln>
        </p:spPr>
        <p:style>
          <a:lnRef idx="1">
            <a:schemeClr val="dk1"/>
          </a:lnRef>
          <a:fillRef idx="0">
            <a:schemeClr val="dk1"/>
          </a:fillRef>
          <a:effectRef idx="0">
            <a:schemeClr val="dk1"/>
          </a:effectRef>
          <a:fontRef idx="minor">
            <a:schemeClr val="tx1"/>
          </a:fontRef>
        </p:style>
      </p:cxnSp>
      <p:grpSp>
        <p:nvGrpSpPr>
          <p:cNvPr id="13" name="Group 12"/>
          <p:cNvGrpSpPr/>
          <p:nvPr/>
        </p:nvGrpSpPr>
        <p:grpSpPr>
          <a:xfrm>
            <a:off x="1402241" y="4077072"/>
            <a:ext cx="2850368" cy="1060483"/>
            <a:chOff x="3824428" y="1216224"/>
            <a:chExt cx="2850367" cy="1060483"/>
          </a:xfrm>
        </p:grpSpPr>
        <p:sp>
          <p:nvSpPr>
            <p:cNvPr id="14" name="TextBox 13"/>
            <p:cNvSpPr txBox="1"/>
            <p:nvPr/>
          </p:nvSpPr>
          <p:spPr>
            <a:xfrm>
              <a:off x="4876288" y="1328985"/>
              <a:ext cx="1798507" cy="846386"/>
            </a:xfrm>
            <a:prstGeom prst="rect">
              <a:avLst/>
            </a:prstGeom>
            <a:noFill/>
          </p:spPr>
          <p:txBody>
            <a:bodyPr wrap="square" rtlCol="0">
              <a:spAutoFit/>
            </a:bodyPr>
            <a:lstStyle/>
            <a:p>
              <a:r>
                <a:rPr lang="en-NZ" sz="1100" dirty="0">
                  <a:latin typeface="Rockwell" panose="02060603020205020403" pitchFamily="18" charset="0"/>
                </a:rPr>
                <a:t>Total value of expenditure by international students </a:t>
              </a:r>
              <a:r>
                <a:rPr lang="en-NZ" sz="1600" b="1" dirty="0">
                  <a:latin typeface="Rockwell" panose="02060603020205020403" pitchFamily="18" charset="0"/>
                </a:rPr>
                <a:t>$2.75b</a:t>
              </a:r>
            </a:p>
          </p:txBody>
        </p:sp>
        <p:grpSp>
          <p:nvGrpSpPr>
            <p:cNvPr id="15" name="Group 14"/>
            <p:cNvGrpSpPr/>
            <p:nvPr/>
          </p:nvGrpSpPr>
          <p:grpSpPr>
            <a:xfrm>
              <a:off x="3824428" y="1216224"/>
              <a:ext cx="511399" cy="1060483"/>
              <a:chOff x="440750" y="1194261"/>
              <a:chExt cx="511399" cy="1060483"/>
            </a:xfrm>
          </p:grpSpPr>
          <p:pic>
            <p:nvPicPr>
              <p:cNvPr id="16" name="Picture 9" descr="http://pictogram-free.com/highresolution/l_011.png">
                <a:hlinkClick r:id="rId3"/>
              </p:cNvPr>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5323" t="2734" r="24892"/>
              <a:stretch/>
            </p:blipFill>
            <p:spPr bwMode="auto">
              <a:xfrm>
                <a:off x="524485" y="1194261"/>
                <a:ext cx="376805" cy="59840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440750" y="1750215"/>
                <a:ext cx="511399" cy="504529"/>
                <a:chOff x="5067843" y="1576264"/>
                <a:chExt cx="586677" cy="599483"/>
              </a:xfrm>
              <a:solidFill>
                <a:srgbClr val="22A2A2"/>
              </a:solidFill>
            </p:grpSpPr>
            <p:sp>
              <p:nvSpPr>
                <p:cNvPr id="18" name="Oval 17"/>
                <p:cNvSpPr/>
                <p:nvPr/>
              </p:nvSpPr>
              <p:spPr>
                <a:xfrm>
                  <a:off x="5067843" y="1576264"/>
                  <a:ext cx="586677" cy="599483"/>
                </a:xfrm>
                <a:prstGeom prst="ellipse">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NZ"/>
                </a:p>
              </p:txBody>
            </p:sp>
            <p:sp>
              <p:nvSpPr>
                <p:cNvPr id="19" name="Freeform 266"/>
                <p:cNvSpPr>
                  <a:spLocks/>
                </p:cNvSpPr>
                <p:nvPr/>
              </p:nvSpPr>
              <p:spPr bwMode="auto">
                <a:xfrm>
                  <a:off x="5262644" y="1876005"/>
                  <a:ext cx="179388" cy="204788"/>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solidFill>
                <a:ln w="9525">
                  <a:noFill/>
                  <a:round/>
                  <a:headEnd/>
                  <a:tailEnd/>
                </a:ln>
              </p:spPr>
              <p:txBody>
                <a:bodyPr/>
                <a:lstStyle/>
                <a:p>
                  <a:endParaRPr lang="en-NZ"/>
                </a:p>
              </p:txBody>
            </p:sp>
            <p:sp>
              <p:nvSpPr>
                <p:cNvPr id="20" name="Freeform 267"/>
                <p:cNvSpPr>
                  <a:spLocks/>
                </p:cNvSpPr>
                <p:nvPr/>
              </p:nvSpPr>
              <p:spPr bwMode="auto">
                <a:xfrm>
                  <a:off x="5418219" y="1691855"/>
                  <a:ext cx="125413" cy="20161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solidFill>
                <a:ln w="9525">
                  <a:noFill/>
                  <a:round/>
                  <a:headEnd/>
                  <a:tailEnd/>
                </a:ln>
              </p:spPr>
              <p:txBody>
                <a:bodyPr/>
                <a:lstStyle/>
                <a:p>
                  <a:endParaRPr lang="en-NZ"/>
                </a:p>
              </p:txBody>
            </p:sp>
          </p:grpSp>
        </p:grpSp>
      </p:grpSp>
      <p:grpSp>
        <p:nvGrpSpPr>
          <p:cNvPr id="21" name="Group 20"/>
          <p:cNvGrpSpPr/>
          <p:nvPr/>
        </p:nvGrpSpPr>
        <p:grpSpPr>
          <a:xfrm>
            <a:off x="4788024" y="4060570"/>
            <a:ext cx="2496121" cy="1113527"/>
            <a:chOff x="3478680" y="2913922"/>
            <a:chExt cx="2496121" cy="1113527"/>
          </a:xfrm>
        </p:grpSpPr>
        <p:grpSp>
          <p:nvGrpSpPr>
            <p:cNvPr id="22" name="Group 21"/>
            <p:cNvGrpSpPr/>
            <p:nvPr/>
          </p:nvGrpSpPr>
          <p:grpSpPr>
            <a:xfrm>
              <a:off x="3478680" y="2913922"/>
              <a:ext cx="1456895" cy="1113527"/>
              <a:chOff x="236647" y="2202772"/>
              <a:chExt cx="1456895" cy="1113527"/>
            </a:xfrm>
          </p:grpSpPr>
          <p:pic>
            <p:nvPicPr>
              <p:cNvPr id="24" name="Picture 8" descr="C:\Users\kona\AppData\Local\Microsoft\Windows\Temporary Internet Files\Content.IE5\J94LBL27\computer[1].jpg"/>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val="0"/>
                  </a:ext>
                </a:extLst>
              </a:blip>
              <a:srcRect l="10780"/>
              <a:stretch/>
            </p:blipFill>
            <p:spPr bwMode="auto">
              <a:xfrm>
                <a:off x="236647" y="2202772"/>
                <a:ext cx="1456895" cy="111352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652719" y="2542281"/>
                <a:ext cx="259450" cy="269753"/>
                <a:chOff x="5067845" y="1576263"/>
                <a:chExt cx="586677" cy="599483"/>
              </a:xfrm>
              <a:solidFill>
                <a:srgbClr val="22A2A2"/>
              </a:solidFill>
            </p:grpSpPr>
            <p:sp>
              <p:nvSpPr>
                <p:cNvPr id="26" name="Oval 25"/>
                <p:cNvSpPr/>
                <p:nvPr/>
              </p:nvSpPr>
              <p:spPr>
                <a:xfrm>
                  <a:off x="5067845" y="1576263"/>
                  <a:ext cx="586677" cy="599483"/>
                </a:xfrm>
                <a:prstGeom prst="ellipse">
                  <a:avLst/>
                </a:prstGeom>
                <a:solidFill>
                  <a:srgbClr val="E93A58"/>
                </a:solid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NZ"/>
                </a:p>
              </p:txBody>
            </p:sp>
            <p:sp>
              <p:nvSpPr>
                <p:cNvPr id="27" name="Freeform 266"/>
                <p:cNvSpPr>
                  <a:spLocks/>
                </p:cNvSpPr>
                <p:nvPr/>
              </p:nvSpPr>
              <p:spPr bwMode="auto">
                <a:xfrm>
                  <a:off x="5262644" y="1876005"/>
                  <a:ext cx="179388" cy="204788"/>
                </a:xfrm>
                <a:custGeom>
                  <a:avLst/>
                  <a:gdLst>
                    <a:gd name="T0" fmla="*/ 0 w 138"/>
                    <a:gd name="T1" fmla="*/ 2147483647 h 157"/>
                    <a:gd name="T2" fmla="*/ 2147483647 w 138"/>
                    <a:gd name="T3" fmla="*/ 2147483647 h 157"/>
                    <a:gd name="T4" fmla="*/ 2147483647 w 138"/>
                    <a:gd name="T5" fmla="*/ 2147483647 h 157"/>
                    <a:gd name="T6" fmla="*/ 2147483647 w 138"/>
                    <a:gd name="T7" fmla="*/ 2147483647 h 157"/>
                    <a:gd name="T8" fmla="*/ 2147483647 w 138"/>
                    <a:gd name="T9" fmla="*/ 2147483647 h 157"/>
                    <a:gd name="T10" fmla="*/ 2147483647 w 138"/>
                    <a:gd name="T11" fmla="*/ 2147483647 h 157"/>
                    <a:gd name="T12" fmla="*/ 2147483647 w 138"/>
                    <a:gd name="T13" fmla="*/ 0 h 157"/>
                    <a:gd name="T14" fmla="*/ 2147483647 w 138"/>
                    <a:gd name="T15" fmla="*/ 2147483647 h 157"/>
                    <a:gd name="T16" fmla="*/ 2147483647 w 138"/>
                    <a:gd name="T17" fmla="*/ 2147483647 h 157"/>
                    <a:gd name="T18" fmla="*/ 2147483647 w 138"/>
                    <a:gd name="T19" fmla="*/ 2147483647 h 157"/>
                    <a:gd name="T20" fmla="*/ 2147483647 w 138"/>
                    <a:gd name="T21" fmla="*/ 2147483647 h 157"/>
                    <a:gd name="T22" fmla="*/ 2147483647 w 138"/>
                    <a:gd name="T23" fmla="*/ 2147483647 h 157"/>
                    <a:gd name="T24" fmla="*/ 2147483647 w 138"/>
                    <a:gd name="T25" fmla="*/ 2147483647 h 157"/>
                    <a:gd name="T26" fmla="*/ 2147483647 w 138"/>
                    <a:gd name="T27" fmla="*/ 2147483647 h 157"/>
                    <a:gd name="T28" fmla="*/ 2147483647 w 138"/>
                    <a:gd name="T29" fmla="*/ 2147483647 h 157"/>
                    <a:gd name="T30" fmla="*/ 2147483647 w 138"/>
                    <a:gd name="T31" fmla="*/ 2147483647 h 157"/>
                    <a:gd name="T32" fmla="*/ 2147483647 w 138"/>
                    <a:gd name="T33" fmla="*/ 2147483647 h 157"/>
                    <a:gd name="T34" fmla="*/ 0 w 138"/>
                    <a:gd name="T35" fmla="*/ 2147483647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chemeClr val="bg1"/>
                </a:solidFill>
                <a:ln w="9525">
                  <a:solidFill>
                    <a:schemeClr val="bg2"/>
                  </a:solidFill>
                  <a:round/>
                  <a:headEnd/>
                  <a:tailEnd/>
                </a:ln>
              </p:spPr>
              <p:txBody>
                <a:bodyPr/>
                <a:lstStyle/>
                <a:p>
                  <a:endParaRPr lang="en-NZ"/>
                </a:p>
              </p:txBody>
            </p:sp>
            <p:sp>
              <p:nvSpPr>
                <p:cNvPr id="28" name="Freeform 267"/>
                <p:cNvSpPr>
                  <a:spLocks/>
                </p:cNvSpPr>
                <p:nvPr/>
              </p:nvSpPr>
              <p:spPr bwMode="auto">
                <a:xfrm>
                  <a:off x="5418219" y="1691854"/>
                  <a:ext cx="125413" cy="201613"/>
                </a:xfrm>
                <a:custGeom>
                  <a:avLst/>
                  <a:gdLst>
                    <a:gd name="T0" fmla="*/ 2147483647 w 96"/>
                    <a:gd name="T1" fmla="*/ 2147483647 h 156"/>
                    <a:gd name="T2" fmla="*/ 2147483647 w 96"/>
                    <a:gd name="T3" fmla="*/ 2147483647 h 156"/>
                    <a:gd name="T4" fmla="*/ 2147483647 w 96"/>
                    <a:gd name="T5" fmla="*/ 2147483647 h 156"/>
                    <a:gd name="T6" fmla="*/ 0 w 96"/>
                    <a:gd name="T7" fmla="*/ 0 h 156"/>
                    <a:gd name="T8" fmla="*/ 2147483647 w 96"/>
                    <a:gd name="T9" fmla="*/ 2147483647 h 156"/>
                    <a:gd name="T10" fmla="*/ 2147483647 w 96"/>
                    <a:gd name="T11" fmla="*/ 2147483647 h 156"/>
                    <a:gd name="T12" fmla="*/ 2147483647 w 96"/>
                    <a:gd name="T13" fmla="*/ 2147483647 h 156"/>
                    <a:gd name="T14" fmla="*/ 2147483647 w 96"/>
                    <a:gd name="T15" fmla="*/ 2147483647 h 156"/>
                    <a:gd name="T16" fmla="*/ 2147483647 w 96"/>
                    <a:gd name="T17" fmla="*/ 2147483647 h 156"/>
                    <a:gd name="T18" fmla="*/ 2147483647 w 96"/>
                    <a:gd name="T19" fmla="*/ 2147483647 h 156"/>
                    <a:gd name="T20" fmla="*/ 2147483647 w 96"/>
                    <a:gd name="T21" fmla="*/ 2147483647 h 156"/>
                    <a:gd name="T22" fmla="*/ 2147483647 w 96"/>
                    <a:gd name="T23" fmla="*/ 2147483647 h 156"/>
                    <a:gd name="T24" fmla="*/ 2147483647 w 96"/>
                    <a:gd name="T25" fmla="*/ 2147483647 h 156"/>
                    <a:gd name="T26" fmla="*/ 2147483647 w 96"/>
                    <a:gd name="T27" fmla="*/ 2147483647 h 156"/>
                    <a:gd name="T28" fmla="*/ 2147483647 w 96"/>
                    <a:gd name="T29" fmla="*/ 2147483647 h 156"/>
                    <a:gd name="T30" fmla="*/ 2147483647 w 96"/>
                    <a:gd name="T31" fmla="*/ 2147483647 h 156"/>
                    <a:gd name="T32" fmla="*/ 2147483647 w 96"/>
                    <a:gd name="T33" fmla="*/ 2147483647 h 156"/>
                    <a:gd name="T34" fmla="*/ 2147483647 w 96"/>
                    <a:gd name="T35" fmla="*/ 2147483647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chemeClr val="bg1"/>
                </a:solidFill>
                <a:ln w="9525">
                  <a:solidFill>
                    <a:schemeClr val="bg2"/>
                  </a:solidFill>
                  <a:round/>
                  <a:headEnd/>
                  <a:tailEnd/>
                </a:ln>
              </p:spPr>
              <p:txBody>
                <a:bodyPr/>
                <a:lstStyle/>
                <a:p>
                  <a:endParaRPr lang="en-NZ"/>
                </a:p>
              </p:txBody>
            </p:sp>
          </p:grpSp>
        </p:grpSp>
        <p:sp>
          <p:nvSpPr>
            <p:cNvPr id="23" name="TextBox 22"/>
            <p:cNvSpPr txBox="1"/>
            <p:nvPr/>
          </p:nvSpPr>
          <p:spPr>
            <a:xfrm>
              <a:off x="4876288" y="2981747"/>
              <a:ext cx="1098513" cy="846386"/>
            </a:xfrm>
            <a:prstGeom prst="rect">
              <a:avLst/>
            </a:prstGeom>
            <a:noFill/>
          </p:spPr>
          <p:txBody>
            <a:bodyPr wrap="square" rtlCol="0">
              <a:spAutoFit/>
            </a:bodyPr>
            <a:lstStyle/>
            <a:p>
              <a:r>
                <a:rPr lang="en-NZ" sz="1100" dirty="0">
                  <a:latin typeface="Rockwell" panose="02060603020205020403" pitchFamily="18" charset="0"/>
                </a:rPr>
                <a:t>Total value of offshore activity</a:t>
              </a:r>
              <a:r>
                <a:rPr lang="en-NZ" sz="500" b="1" dirty="0">
                  <a:latin typeface="Rockwell" panose="02060603020205020403" pitchFamily="18" charset="0"/>
                </a:rPr>
                <a:t>1</a:t>
              </a:r>
              <a:r>
                <a:rPr lang="en-NZ" sz="1100" dirty="0">
                  <a:latin typeface="Rockwell" panose="02060603020205020403" pitchFamily="18" charset="0"/>
                </a:rPr>
                <a:t> </a:t>
              </a:r>
              <a:r>
                <a:rPr lang="en-NZ" sz="1600" b="1" dirty="0">
                  <a:latin typeface="Rockwell" panose="02060603020205020403" pitchFamily="18" charset="0"/>
                </a:rPr>
                <a:t>$0.104b</a:t>
              </a:r>
            </a:p>
          </p:txBody>
        </p:sp>
      </p:grpSp>
    </p:spTree>
    <p:extLst>
      <p:ext uri="{BB962C8B-B14F-4D97-AF65-F5344CB8AC3E}">
        <p14:creationId xmlns:p14="http://schemas.microsoft.com/office/powerpoint/2010/main" val="3544304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248228"/>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lang="en-AU" sz="2800" dirty="0" smtClean="0">
                <a:latin typeface="Arial"/>
              </a:rPr>
              <a:t>USA: </a:t>
            </a:r>
            <a:r>
              <a:rPr lang="en-AU" sz="2800" dirty="0">
                <a:latin typeface="Arial"/>
              </a:rPr>
              <a:t>Why international education?</a:t>
            </a:r>
            <a:endParaRPr lang="en-US" sz="2800" dirty="0">
              <a:latin typeface="Arial"/>
            </a:endParaRPr>
          </a:p>
        </p:txBody>
      </p:sp>
      <p:sp>
        <p:nvSpPr>
          <p:cNvPr id="6" name="Content Placeholder 2"/>
          <p:cNvSpPr>
            <a:spLocks noGrp="1"/>
          </p:cNvSpPr>
          <p:nvPr>
            <p:ph sz="quarter" idx="10"/>
          </p:nvPr>
        </p:nvSpPr>
        <p:spPr>
          <a:xfrm>
            <a:off x="228600" y="1599148"/>
            <a:ext cx="6311900" cy="2718852"/>
          </a:xfrm>
          <a:prstGeom prst="rect">
            <a:avLst/>
          </a:prstGeom>
        </p:spPr>
        <p:txBody>
          <a:bodyPr vert="horz"/>
          <a:lstStyle/>
          <a:p>
            <a:pPr marL="468000" indent="-457200">
              <a:spcBef>
                <a:spcPts val="1200"/>
              </a:spcBef>
              <a:buFont typeface="Arial"/>
              <a:buChar char="•"/>
            </a:pPr>
            <a:r>
              <a:rPr lang="en-NZ" sz="2400" dirty="0" smtClean="0">
                <a:latin typeface="Arial"/>
                <a:cs typeface="Arial"/>
              </a:rPr>
              <a:t>Current </a:t>
            </a:r>
            <a:r>
              <a:rPr lang="en-NZ" sz="2400" dirty="0">
                <a:latin typeface="Arial"/>
                <a:cs typeface="Arial"/>
              </a:rPr>
              <a:t>US administration views study abroad as ‘an issue of national security’ and a ‘national imperative</a:t>
            </a:r>
            <a:r>
              <a:rPr lang="en-NZ" sz="2400" dirty="0" smtClean="0">
                <a:latin typeface="Arial"/>
                <a:cs typeface="Arial"/>
              </a:rPr>
              <a:t>’</a:t>
            </a:r>
            <a:endParaRPr lang="en-NZ" sz="2400" dirty="0">
              <a:latin typeface="Arial"/>
              <a:cs typeface="Arial"/>
            </a:endParaRPr>
          </a:p>
          <a:p>
            <a:pPr marL="468000" indent="-457200">
              <a:spcBef>
                <a:spcPts val="1200"/>
              </a:spcBef>
              <a:buFont typeface="Arial"/>
              <a:buChar char="•"/>
            </a:pPr>
            <a:r>
              <a:rPr lang="en-NZ" sz="2400" dirty="0" smtClean="0">
                <a:latin typeface="Arial"/>
                <a:cs typeface="Arial"/>
              </a:rPr>
              <a:t>IIE </a:t>
            </a:r>
            <a:r>
              <a:rPr lang="en-NZ" sz="2400" dirty="0">
                <a:latin typeface="Arial"/>
                <a:cs typeface="Arial"/>
              </a:rPr>
              <a:t>Generation Study Abroad (GSA) initiative to double number of study abroad students by </a:t>
            </a:r>
            <a:r>
              <a:rPr lang="en-NZ" sz="2400" dirty="0" smtClean="0">
                <a:latin typeface="Arial"/>
                <a:cs typeface="Arial"/>
              </a:rPr>
              <a:t>2020</a:t>
            </a:r>
            <a:endParaRPr lang="en-NZ" sz="2400" dirty="0">
              <a:latin typeface="Arial"/>
              <a:cs typeface="Arial"/>
            </a:endParaRPr>
          </a:p>
          <a:p>
            <a:pPr marL="468000" indent="-457200">
              <a:spcBef>
                <a:spcPts val="1200"/>
              </a:spcBef>
              <a:buFont typeface="Arial"/>
              <a:buChar char="•"/>
            </a:pPr>
            <a:r>
              <a:rPr lang="en-NZ" sz="2400" dirty="0" smtClean="0">
                <a:latin typeface="Arial"/>
                <a:cs typeface="Arial"/>
              </a:rPr>
              <a:t>Newly </a:t>
            </a:r>
            <a:r>
              <a:rPr lang="en-NZ" sz="2400" dirty="0">
                <a:latin typeface="Arial"/>
                <a:cs typeface="Arial"/>
              </a:rPr>
              <a:t>created US Department of State Study Abroad Office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1202" y="1599148"/>
            <a:ext cx="1825200" cy="1825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202" y="3712942"/>
            <a:ext cx="1825200" cy="1825200"/>
          </a:xfrm>
          <a:prstGeom prst="rect">
            <a:avLst/>
          </a:prstGeom>
        </p:spPr>
      </p:pic>
    </p:spTree>
    <p:extLst>
      <p:ext uri="{BB962C8B-B14F-4D97-AF65-F5344CB8AC3E}">
        <p14:creationId xmlns:p14="http://schemas.microsoft.com/office/powerpoint/2010/main" val="3567225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599" y="520602"/>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Study Abroad Office</a:t>
            </a:r>
            <a:endParaRPr kumimoji="0" lang="en-US" sz="2800" b="1" i="0" u="none" strike="noStrike" kern="1200" cap="none" spc="0" normalizeH="0" baseline="0" noProof="0" dirty="0">
              <a:ln>
                <a:noFill/>
              </a:ln>
              <a:effectLst/>
              <a:uLnTx/>
              <a:uFillTx/>
              <a:latin typeface="Arial"/>
            </a:endParaRPr>
          </a:p>
        </p:txBody>
      </p:sp>
      <p:sp>
        <p:nvSpPr>
          <p:cNvPr id="6" name="Content Placeholder 2"/>
          <p:cNvSpPr>
            <a:spLocks noGrp="1"/>
          </p:cNvSpPr>
          <p:nvPr>
            <p:ph sz="quarter" idx="10"/>
          </p:nvPr>
        </p:nvSpPr>
        <p:spPr>
          <a:xfrm>
            <a:off x="228599" y="1599148"/>
            <a:ext cx="6865258" cy="2718852"/>
          </a:xfrm>
          <a:prstGeom prst="rect">
            <a:avLst/>
          </a:prstGeom>
        </p:spPr>
        <p:txBody>
          <a:bodyPr vert="horz"/>
          <a:lstStyle/>
          <a:p>
            <a:r>
              <a:rPr lang="en-NZ" sz="2400" dirty="0" smtClean="0">
                <a:latin typeface="Arial"/>
                <a:cs typeface="Arial"/>
              </a:rPr>
              <a:t>Aims </a:t>
            </a:r>
            <a:r>
              <a:rPr lang="en-NZ" sz="2400" dirty="0">
                <a:latin typeface="Arial"/>
                <a:cs typeface="Arial"/>
              </a:rPr>
              <a:t>to:</a:t>
            </a:r>
          </a:p>
          <a:p>
            <a:pPr marL="925200" lvl="2" indent="-457200">
              <a:lnSpc>
                <a:spcPct val="80000"/>
              </a:lnSpc>
              <a:spcBef>
                <a:spcPts val="1200"/>
              </a:spcBef>
              <a:buFont typeface="Arial"/>
              <a:buChar char="–"/>
            </a:pPr>
            <a:r>
              <a:rPr lang="en-NZ" sz="2000" dirty="0">
                <a:latin typeface="Arial"/>
                <a:cs typeface="Arial"/>
              </a:rPr>
              <a:t>increase numbers of US study abroad students</a:t>
            </a:r>
          </a:p>
          <a:p>
            <a:pPr marL="925200" lvl="2" indent="-457200">
              <a:lnSpc>
                <a:spcPct val="80000"/>
              </a:lnSpc>
              <a:spcBef>
                <a:spcPts val="1200"/>
              </a:spcBef>
              <a:buFont typeface="Arial"/>
              <a:buChar char="–"/>
            </a:pPr>
            <a:r>
              <a:rPr lang="en-NZ" sz="2000" dirty="0">
                <a:latin typeface="Arial"/>
                <a:cs typeface="Arial"/>
              </a:rPr>
              <a:t>diversify the population of students studying abroad</a:t>
            </a:r>
          </a:p>
          <a:p>
            <a:pPr marL="925200" lvl="2" indent="-457200">
              <a:lnSpc>
                <a:spcPct val="80000"/>
              </a:lnSpc>
              <a:spcBef>
                <a:spcPts val="1200"/>
              </a:spcBef>
              <a:buFont typeface="Arial"/>
              <a:buChar char="–"/>
            </a:pPr>
            <a:r>
              <a:rPr lang="en-NZ" sz="2000" dirty="0">
                <a:latin typeface="Arial"/>
                <a:cs typeface="Arial"/>
              </a:rPr>
              <a:t>diversify where students study overseas</a:t>
            </a:r>
          </a:p>
          <a:p>
            <a:pPr marL="925200" lvl="2" indent="-457200">
              <a:lnSpc>
                <a:spcPct val="80000"/>
              </a:lnSpc>
              <a:spcBef>
                <a:spcPts val="1200"/>
              </a:spcBef>
              <a:buFont typeface="Arial"/>
              <a:buChar char="–"/>
            </a:pPr>
            <a:r>
              <a:rPr lang="en-NZ" sz="2000" dirty="0">
                <a:latin typeface="Arial"/>
                <a:cs typeface="Arial"/>
              </a:rPr>
              <a:t>build partnerships with foreign governments</a:t>
            </a:r>
          </a:p>
          <a:p>
            <a:endParaRPr lang="en-NZ" sz="2400" dirty="0">
              <a:latin typeface="Arial"/>
              <a:cs typeface="Arial"/>
            </a:endParaRPr>
          </a:p>
          <a:p>
            <a:r>
              <a:rPr lang="en-NZ" sz="2400" dirty="0">
                <a:latin typeface="Arial"/>
                <a:cs typeface="Arial"/>
              </a:rPr>
              <a:t>Office is developing:</a:t>
            </a:r>
          </a:p>
          <a:p>
            <a:pPr marL="925200" lvl="2" indent="-457200">
              <a:lnSpc>
                <a:spcPct val="80000"/>
              </a:lnSpc>
              <a:spcBef>
                <a:spcPts val="1200"/>
              </a:spcBef>
              <a:buFont typeface="Arial"/>
              <a:buChar char="–"/>
            </a:pPr>
            <a:r>
              <a:rPr lang="en-NZ" sz="2000" dirty="0">
                <a:latin typeface="Arial"/>
                <a:cs typeface="Arial"/>
              </a:rPr>
              <a:t>new campaign to promote study abroad</a:t>
            </a:r>
          </a:p>
          <a:p>
            <a:pPr marL="925200" lvl="2" indent="-457200">
              <a:lnSpc>
                <a:spcPct val="80000"/>
              </a:lnSpc>
              <a:spcBef>
                <a:spcPts val="1200"/>
              </a:spcBef>
              <a:buFont typeface="Arial"/>
              <a:buChar char="–"/>
            </a:pPr>
            <a:r>
              <a:rPr lang="en-NZ" sz="2000" dirty="0">
                <a:latin typeface="Arial"/>
                <a:cs typeface="Arial"/>
              </a:rPr>
              <a:t>new digital platform to promote specific opportunities</a:t>
            </a:r>
          </a:p>
          <a:p>
            <a:pPr marL="925200" lvl="2" indent="-457200">
              <a:lnSpc>
                <a:spcPct val="80000"/>
              </a:lnSpc>
              <a:spcBef>
                <a:spcPts val="1200"/>
              </a:spcBef>
              <a:buFont typeface="Arial"/>
              <a:buChar char="–"/>
            </a:pPr>
            <a:r>
              <a:rPr lang="en-NZ" sz="2000" dirty="0" smtClean="0">
                <a:latin typeface="Arial"/>
                <a:cs typeface="Arial"/>
              </a:rPr>
              <a:t>‘capacity </a:t>
            </a:r>
            <a:r>
              <a:rPr lang="en-NZ" sz="2000" dirty="0">
                <a:latin typeface="Arial"/>
                <a:cs typeface="Arial"/>
              </a:rPr>
              <a:t>building’ </a:t>
            </a:r>
            <a:r>
              <a:rPr lang="en-NZ" sz="2000" dirty="0" smtClean="0">
                <a:latin typeface="Arial"/>
                <a:cs typeface="Arial"/>
              </a:rPr>
              <a:t>grants</a:t>
            </a:r>
            <a:endParaRPr lang="en-NZ" sz="2000" dirty="0">
              <a:latin typeface="Arial"/>
              <a:cs typeface="Arial"/>
            </a:endParaRPr>
          </a:p>
          <a:p>
            <a:pPr lvl="1"/>
            <a:endParaRPr lang="en-NZ" sz="2400" dirty="0">
              <a:latin typeface="Arial"/>
              <a:cs typeface="Aria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259" y="1681031"/>
            <a:ext cx="1829612" cy="1829612"/>
          </a:xfrm>
          <a:prstGeom prst="rect">
            <a:avLst/>
          </a:prstGeom>
        </p:spPr>
      </p:pic>
    </p:spTree>
    <p:extLst>
      <p:ext uri="{BB962C8B-B14F-4D97-AF65-F5344CB8AC3E}">
        <p14:creationId xmlns:p14="http://schemas.microsoft.com/office/powerpoint/2010/main" val="706722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28600" y="1295400"/>
            <a:ext cx="8669693"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the numbers</a:t>
            </a:r>
            <a:endParaRPr kumimoji="0" lang="en-US" sz="2800" b="1" i="0" u="none" strike="noStrike" kern="1200" cap="none" spc="0" normalizeH="0" baseline="0" noProof="0" dirty="0">
              <a:ln>
                <a:noFill/>
              </a:ln>
              <a:effectLst/>
              <a:uLnTx/>
              <a:uFillTx/>
              <a:latin typeface="Arial"/>
            </a:endParaRPr>
          </a:p>
        </p:txBody>
      </p:sp>
      <p:sp>
        <p:nvSpPr>
          <p:cNvPr id="11" name="Content Placeholder 2"/>
          <p:cNvSpPr>
            <a:spLocks noGrp="1"/>
          </p:cNvSpPr>
          <p:nvPr>
            <p:ph sz="quarter" idx="10"/>
          </p:nvPr>
        </p:nvSpPr>
        <p:spPr>
          <a:xfrm>
            <a:off x="228600" y="1599148"/>
            <a:ext cx="6484257" cy="4446052"/>
          </a:xfrm>
          <a:prstGeom prst="rect">
            <a:avLst/>
          </a:prstGeom>
        </p:spPr>
        <p:txBody>
          <a:bodyPr vert="horz"/>
          <a:lstStyle/>
          <a:p>
            <a:pPr marL="468000" indent="-432000">
              <a:spcBef>
                <a:spcPts val="1200"/>
              </a:spcBef>
              <a:buFont typeface="Arial"/>
              <a:buChar char="•"/>
            </a:pPr>
            <a:r>
              <a:rPr lang="en-NZ" sz="2400" dirty="0" smtClean="0">
                <a:latin typeface="Arial"/>
                <a:cs typeface="Arial"/>
              </a:rPr>
              <a:t>2,465 students enrolled in 2014, ↓3% </a:t>
            </a:r>
            <a:br>
              <a:rPr lang="en-NZ" sz="2400" dirty="0" smtClean="0">
                <a:latin typeface="Arial"/>
                <a:cs typeface="Arial"/>
              </a:rPr>
            </a:br>
            <a:r>
              <a:rPr lang="en-NZ" sz="2400" dirty="0" smtClean="0">
                <a:latin typeface="Arial"/>
                <a:cs typeface="Arial"/>
              </a:rPr>
              <a:t>on 2013</a:t>
            </a:r>
          </a:p>
          <a:p>
            <a:pPr marL="468000" indent="-432000">
              <a:spcBef>
                <a:spcPts val="1200"/>
              </a:spcBef>
              <a:buFont typeface="Arial"/>
              <a:buChar char="•"/>
            </a:pPr>
            <a:r>
              <a:rPr lang="en-NZ" sz="2400" dirty="0" smtClean="0">
                <a:latin typeface="Arial"/>
                <a:cs typeface="Arial"/>
              </a:rPr>
              <a:t>BUT significant growth 2015 ↑23% in </a:t>
            </a:r>
            <a:r>
              <a:rPr lang="en-NZ" sz="2400" dirty="0">
                <a:latin typeface="Arial"/>
                <a:cs typeface="Arial"/>
              </a:rPr>
              <a:t>F</a:t>
            </a:r>
            <a:r>
              <a:rPr lang="en-NZ" sz="2400" dirty="0" smtClean="0">
                <a:latin typeface="Arial"/>
                <a:cs typeface="Arial"/>
              </a:rPr>
              <a:t>SVs</a:t>
            </a:r>
            <a:endParaRPr lang="en-NZ" sz="2400" dirty="0">
              <a:latin typeface="Arial"/>
              <a:cs typeface="Arial"/>
            </a:endParaRPr>
          </a:p>
          <a:p>
            <a:pPr marL="468000" lvl="0" indent="-432000" fontAlgn="auto">
              <a:spcBef>
                <a:spcPts val="1200"/>
              </a:spcBef>
              <a:spcAft>
                <a:spcPts val="0"/>
              </a:spcAft>
              <a:buFont typeface="Arial"/>
              <a:buChar char="•"/>
            </a:pPr>
            <a:r>
              <a:rPr lang="en-NZ" sz="2400" dirty="0" smtClean="0">
                <a:solidFill>
                  <a:prstClr val="black"/>
                </a:solidFill>
                <a:latin typeface="Arial"/>
                <a:cs typeface="Arial"/>
              </a:rPr>
              <a:t>A </a:t>
            </a:r>
            <a:r>
              <a:rPr lang="en-NZ" sz="2400" dirty="0">
                <a:solidFill>
                  <a:prstClr val="black"/>
                </a:solidFill>
                <a:latin typeface="Arial"/>
                <a:cs typeface="Arial"/>
              </a:rPr>
              <a:t>tertiary market: 79% of US students enrol in </a:t>
            </a:r>
            <a:r>
              <a:rPr lang="en-NZ" sz="2400" dirty="0" smtClean="0">
                <a:solidFill>
                  <a:prstClr val="black"/>
                </a:solidFill>
                <a:latin typeface="Arial"/>
                <a:cs typeface="Arial"/>
              </a:rPr>
              <a:t>bachelor</a:t>
            </a:r>
            <a:r>
              <a:rPr lang="en-NZ" sz="2400" dirty="0">
                <a:solidFill>
                  <a:prstClr val="black"/>
                </a:solidFill>
                <a:latin typeface="Arial"/>
                <a:cs typeface="Arial"/>
              </a:rPr>
              <a:t>-level study, 4% masters, 12</a:t>
            </a:r>
            <a:r>
              <a:rPr lang="en-NZ" sz="2400" dirty="0" smtClean="0">
                <a:solidFill>
                  <a:prstClr val="black"/>
                </a:solidFill>
                <a:latin typeface="Arial"/>
                <a:cs typeface="Arial"/>
              </a:rPr>
              <a:t>% PhD</a:t>
            </a:r>
            <a:endParaRPr lang="en-NZ" sz="2400" dirty="0">
              <a:solidFill>
                <a:prstClr val="black"/>
              </a:solidFill>
              <a:latin typeface="Arial"/>
              <a:cs typeface="Arial"/>
            </a:endParaRPr>
          </a:p>
          <a:p>
            <a:pPr marL="468000" lvl="0" indent="-432000" fontAlgn="auto">
              <a:spcBef>
                <a:spcPts val="1200"/>
              </a:spcBef>
              <a:spcAft>
                <a:spcPts val="0"/>
              </a:spcAft>
              <a:buFont typeface="Arial"/>
              <a:buChar char="•"/>
            </a:pPr>
            <a:r>
              <a:rPr lang="en-NZ" sz="2400" dirty="0" smtClean="0">
                <a:solidFill>
                  <a:prstClr val="black"/>
                </a:solidFill>
                <a:latin typeface="Arial"/>
                <a:cs typeface="Arial"/>
              </a:rPr>
              <a:t>Significant </a:t>
            </a:r>
            <a:r>
              <a:rPr lang="en-NZ" sz="2400" dirty="0">
                <a:solidFill>
                  <a:prstClr val="black"/>
                </a:solidFill>
                <a:latin typeface="Arial"/>
                <a:cs typeface="Arial"/>
              </a:rPr>
              <a:t>opportunity – NZ </a:t>
            </a:r>
            <a:r>
              <a:rPr lang="en-NZ" sz="2400" dirty="0" smtClean="0">
                <a:solidFill>
                  <a:prstClr val="black"/>
                </a:solidFill>
                <a:latin typeface="Arial"/>
                <a:cs typeface="Arial"/>
              </a:rPr>
              <a:t>receives</a:t>
            </a:r>
            <a:r>
              <a:rPr lang="en-NZ" sz="2400" dirty="0" smtClean="0">
                <a:solidFill>
                  <a:prstClr val="black"/>
                </a:solidFill>
                <a:latin typeface="Arial"/>
                <a:cs typeface="Arial"/>
              </a:rPr>
              <a:t> </a:t>
            </a:r>
            <a:r>
              <a:rPr lang="en-NZ" sz="2400" dirty="0">
                <a:solidFill>
                  <a:prstClr val="black"/>
                </a:solidFill>
                <a:latin typeface="Arial"/>
                <a:cs typeface="Arial"/>
              </a:rPr>
              <a:t>only 1% </a:t>
            </a:r>
            <a:r>
              <a:rPr lang="en-NZ" sz="2400" dirty="0" smtClean="0">
                <a:solidFill>
                  <a:prstClr val="black"/>
                </a:solidFill>
                <a:latin typeface="Arial"/>
                <a:cs typeface="Arial"/>
              </a:rPr>
              <a:t>of </a:t>
            </a:r>
            <a:r>
              <a:rPr lang="en-NZ" sz="2400" dirty="0">
                <a:solidFill>
                  <a:prstClr val="black"/>
                </a:solidFill>
                <a:latin typeface="Arial"/>
                <a:cs typeface="Arial"/>
              </a:rPr>
              <a:t>the market</a:t>
            </a:r>
          </a:p>
          <a:p>
            <a:pPr marL="468000">
              <a:spcBef>
                <a:spcPts val="1200"/>
              </a:spcBef>
            </a:pPr>
            <a:endParaRPr lang="en-NZ" sz="3200" dirty="0">
              <a:solidFill>
                <a:schemeClr val="tx1"/>
              </a:solidFill>
              <a:latin typeface="Arial"/>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093" y="1599148"/>
            <a:ext cx="1825200" cy="1825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093" y="3577895"/>
            <a:ext cx="1825200" cy="1825200"/>
          </a:xfrm>
          <a:prstGeom prst="rect">
            <a:avLst/>
          </a:prstGeom>
        </p:spPr>
      </p:pic>
    </p:spTree>
    <p:extLst>
      <p:ext uri="{BB962C8B-B14F-4D97-AF65-F5344CB8AC3E}">
        <p14:creationId xmlns:p14="http://schemas.microsoft.com/office/powerpoint/2010/main" val="277754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228600" y="650281"/>
            <a:ext cx="5410200" cy="402053"/>
          </a:xfrm>
          <a:prstGeom prst="rect">
            <a:avLst/>
          </a:prstGeom>
        </p:spPr>
        <p:txBody>
          <a:bodyPr vert="horz"/>
          <a:lstStyle>
            <a:lvl1pPr marL="0" indent="0" algn="l" defTabSz="457200" rtl="0" eaLnBrk="1" latinLnBrk="0" hangingPunct="1">
              <a:spcBef>
                <a:spcPct val="20000"/>
              </a:spcBef>
              <a:buFont typeface="Arial"/>
              <a:buNone/>
              <a:defRPr sz="3200" b="1"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AU" sz="2800" dirty="0" smtClean="0">
                <a:latin typeface="Arial"/>
              </a:rPr>
              <a:t>USA: the numbers</a:t>
            </a:r>
            <a:endParaRPr kumimoji="0" lang="en-US" sz="2800" b="1" i="0" u="none" strike="noStrike" kern="1200" cap="none" spc="0" normalizeH="0" baseline="0" noProof="0" dirty="0">
              <a:ln>
                <a:noFill/>
              </a:ln>
              <a:effectLst/>
              <a:uLnTx/>
              <a:uFillTx/>
              <a:latin typeface="Arial"/>
            </a:endParaRPr>
          </a:p>
        </p:txBody>
      </p:sp>
      <p:sp>
        <p:nvSpPr>
          <p:cNvPr id="5" name="Content Placeholder 2"/>
          <p:cNvSpPr>
            <a:spLocks noGrp="1"/>
          </p:cNvSpPr>
          <p:nvPr>
            <p:ph sz="quarter" idx="10"/>
          </p:nvPr>
        </p:nvSpPr>
        <p:spPr>
          <a:xfrm>
            <a:off x="228600" y="1599148"/>
            <a:ext cx="8356600" cy="2718852"/>
          </a:xfrm>
          <a:prstGeom prst="rect">
            <a:avLst/>
          </a:prstGeom>
        </p:spPr>
        <p:txBody>
          <a:bodyPr vert="horz"/>
          <a:lstStyle/>
          <a:p>
            <a:pPr marL="468000" indent="-457200">
              <a:spcBef>
                <a:spcPts val="1200"/>
              </a:spcBef>
              <a:buFont typeface="Arial"/>
              <a:buChar char="•"/>
            </a:pPr>
            <a:r>
              <a:rPr lang="en-NZ" sz="2400" dirty="0" smtClean="0">
                <a:solidFill>
                  <a:srgbClr val="000000"/>
                </a:solidFill>
                <a:latin typeface="Arial"/>
                <a:cs typeface="Arial"/>
              </a:rPr>
              <a:t>Universities</a:t>
            </a:r>
            <a:r>
              <a:rPr lang="en-NZ" sz="2400" dirty="0">
                <a:solidFill>
                  <a:srgbClr val="000000"/>
                </a:solidFill>
                <a:latin typeface="Arial"/>
                <a:cs typeface="Arial"/>
              </a:rPr>
              <a:t>’ second-largest market (to China) in 2014 </a:t>
            </a:r>
          </a:p>
          <a:p>
            <a:pPr marL="468000" indent="-457200">
              <a:spcBef>
                <a:spcPts val="1200"/>
              </a:spcBef>
              <a:buFont typeface="Arial"/>
              <a:buChar char="•"/>
            </a:pPr>
            <a:r>
              <a:rPr lang="en-NZ" sz="2400" dirty="0" smtClean="0">
                <a:solidFill>
                  <a:srgbClr val="000000"/>
                </a:solidFill>
                <a:latin typeface="Arial"/>
                <a:cs typeface="Arial"/>
              </a:rPr>
              <a:t>Largest </a:t>
            </a:r>
            <a:r>
              <a:rPr lang="en-NZ" sz="2400" dirty="0">
                <a:solidFill>
                  <a:srgbClr val="000000"/>
                </a:solidFill>
                <a:latin typeface="Arial"/>
                <a:cs typeface="Arial"/>
              </a:rPr>
              <a:t>universities market </a:t>
            </a:r>
            <a:r>
              <a:rPr lang="en-NZ" sz="2400" dirty="0" smtClean="0">
                <a:solidFill>
                  <a:srgbClr val="000000"/>
                </a:solidFill>
                <a:latin typeface="Arial"/>
                <a:cs typeface="Arial"/>
              </a:rPr>
              <a:t>in Semester One of 2015</a:t>
            </a:r>
            <a:endParaRPr lang="en-NZ" sz="2400" dirty="0">
              <a:solidFill>
                <a:srgbClr val="000000"/>
              </a:solidFill>
              <a:latin typeface="Arial"/>
              <a:cs typeface="Arial"/>
            </a:endParaRPr>
          </a:p>
          <a:p>
            <a:pPr marL="468000" indent="-457200">
              <a:spcBef>
                <a:spcPts val="1200"/>
              </a:spcBef>
              <a:buFont typeface="Arial"/>
              <a:buChar char="•"/>
            </a:pPr>
            <a:r>
              <a:rPr lang="en-NZ" sz="2400" dirty="0" smtClean="0">
                <a:solidFill>
                  <a:srgbClr val="000000"/>
                </a:solidFill>
                <a:latin typeface="Arial"/>
                <a:cs typeface="Arial"/>
              </a:rPr>
              <a:t>The number </a:t>
            </a:r>
            <a:r>
              <a:rPr lang="en-NZ" sz="2400" dirty="0">
                <a:solidFill>
                  <a:srgbClr val="000000"/>
                </a:solidFill>
                <a:latin typeface="Arial"/>
                <a:cs typeface="Arial"/>
              </a:rPr>
              <a:t>of US students at ITPs and PTEs </a:t>
            </a:r>
            <a:r>
              <a:rPr lang="en-NZ" sz="2400" dirty="0" smtClean="0">
                <a:solidFill>
                  <a:srgbClr val="000000"/>
                </a:solidFill>
                <a:latin typeface="Arial"/>
                <a:cs typeface="Arial"/>
              </a:rPr>
              <a:t>increasing too.</a:t>
            </a:r>
            <a:endParaRPr lang="en-NZ" sz="2400" dirty="0">
              <a:solidFill>
                <a:srgbClr val="000000"/>
              </a:solidFill>
              <a:latin typeface="Arial"/>
              <a:cs typeface="Aria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 y="4268446"/>
            <a:ext cx="1823864" cy="18238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1660" y="4268446"/>
            <a:ext cx="1823864" cy="18238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2800" y="4268446"/>
            <a:ext cx="1825200" cy="1825200"/>
          </a:xfrm>
          <a:prstGeom prst="rect">
            <a:avLst/>
          </a:prstGeom>
        </p:spPr>
      </p:pic>
    </p:spTree>
    <p:extLst>
      <p:ext uri="{BB962C8B-B14F-4D97-AF65-F5344CB8AC3E}">
        <p14:creationId xmlns:p14="http://schemas.microsoft.com/office/powerpoint/2010/main" val="29891854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TotalTime>
  <Words>3454</Words>
  <Application>Microsoft Office PowerPoint</Application>
  <PresentationFormat>On-screen Show (4:3)</PresentationFormat>
  <Paragraphs>273</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ＭＳ Ｐゴシック</vt:lpstr>
      <vt:lpstr>Arial</vt:lpstr>
      <vt:lpstr>Calibri</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Clemenger BBDO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Hoddle</dc:creator>
  <cp:lastModifiedBy>Heidi Stedman</cp:lastModifiedBy>
  <cp:revision>66</cp:revision>
  <dcterms:created xsi:type="dcterms:W3CDTF">2015-08-12T04:52:58Z</dcterms:created>
  <dcterms:modified xsi:type="dcterms:W3CDTF">2015-11-22T18:45:36Z</dcterms:modified>
</cp:coreProperties>
</file>