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0"/>
  </p:notesMasterIdLst>
  <p:sldIdLst>
    <p:sldId id="294" r:id="rId2"/>
    <p:sldId id="378" r:id="rId3"/>
    <p:sldId id="383" r:id="rId4"/>
    <p:sldId id="410" r:id="rId5"/>
    <p:sldId id="411" r:id="rId6"/>
    <p:sldId id="413" r:id="rId7"/>
    <p:sldId id="414" r:id="rId8"/>
    <p:sldId id="349" r:id="rId9"/>
    <p:sldId id="295" r:id="rId10"/>
    <p:sldId id="416" r:id="rId11"/>
    <p:sldId id="418" r:id="rId12"/>
    <p:sldId id="419" r:id="rId13"/>
    <p:sldId id="420" r:id="rId14"/>
    <p:sldId id="421" r:id="rId15"/>
    <p:sldId id="437" r:id="rId16"/>
    <p:sldId id="350" r:id="rId17"/>
    <p:sldId id="358" r:id="rId18"/>
    <p:sldId id="442" r:id="rId19"/>
    <p:sldId id="394" r:id="rId20"/>
    <p:sldId id="395" r:id="rId21"/>
    <p:sldId id="445" r:id="rId22"/>
    <p:sldId id="444" r:id="rId23"/>
    <p:sldId id="430" r:id="rId24"/>
    <p:sldId id="440" r:id="rId25"/>
    <p:sldId id="423" r:id="rId26"/>
    <p:sldId id="443" r:id="rId27"/>
    <p:sldId id="427" r:id="rId28"/>
    <p:sldId id="441"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BF3"/>
    <a:srgbClr val="CCCEDA"/>
    <a:srgbClr val="6498EB"/>
    <a:srgbClr val="447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9" autoAdjust="0"/>
  </p:normalViewPr>
  <p:slideViewPr>
    <p:cSldViewPr>
      <p:cViewPr varScale="1">
        <p:scale>
          <a:sx n="78" d="100"/>
          <a:sy n="78" d="100"/>
        </p:scale>
        <p:origin x="95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1458"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0" tIns="46245" rIns="92490" bIns="46245"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90" tIns="46245" rIns="92490" bIns="46245" rtlCol="0"/>
          <a:lstStyle>
            <a:lvl1pPr algn="r">
              <a:defRPr sz="1200"/>
            </a:lvl1pPr>
          </a:lstStyle>
          <a:p>
            <a:fld id="{2AF803E1-C1A9-4508-8CA2-AA5AD442403B}" type="datetimeFigureOut">
              <a:rPr lang="en-US" smtClean="0"/>
              <a:pPr/>
              <a:t>11/18/2015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0" tIns="46245" rIns="92490" bIns="46245"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0" tIns="46245" rIns="92490" bIns="462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90" tIns="46245" rIns="92490" bIns="462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90" tIns="46245" rIns="92490" bIns="46245" rtlCol="0" anchor="b"/>
          <a:lstStyle>
            <a:lvl1pPr algn="r">
              <a:defRPr sz="1200"/>
            </a:lvl1pPr>
          </a:lstStyle>
          <a:p>
            <a:fld id="{DEB01544-6E83-4596-9200-D3737B257A24}" type="slidenum">
              <a:rPr lang="en-US" smtClean="0"/>
              <a:pPr/>
              <a:t>‹#›</a:t>
            </a:fld>
            <a:endParaRPr lang="en-US" dirty="0"/>
          </a:p>
        </p:txBody>
      </p:sp>
    </p:spTree>
    <p:extLst>
      <p:ext uri="{BB962C8B-B14F-4D97-AF65-F5344CB8AC3E}">
        <p14:creationId xmlns:p14="http://schemas.microsoft.com/office/powerpoint/2010/main" val="160053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1</a:t>
            </a:fld>
            <a:endParaRPr lang="en-US" dirty="0"/>
          </a:p>
        </p:txBody>
      </p:sp>
    </p:spTree>
    <p:extLst>
      <p:ext uri="{BB962C8B-B14F-4D97-AF65-F5344CB8AC3E}">
        <p14:creationId xmlns:p14="http://schemas.microsoft.com/office/powerpoint/2010/main" val="276072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Note: The top sources of inward FDI FLOWS into the U.S. in 2014 came from the Netherlands ($38.9 billion), followed by Japan ($33.8 billion), Switzerland ($23.5 billion), Canada ($21.1 billion), and Germany ($19.1 billion).</a:t>
            </a:r>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1D260B3-D473-4DB6-8A03-8A0FFF84493D}" type="slidenum">
              <a:rPr lang="en-US" altLang="en-US">
                <a:latin typeface="Calibri" pitchFamily="34" charset="0"/>
              </a:rPr>
              <a:pPr/>
              <a:t>11</a:t>
            </a:fld>
            <a:endParaRPr lang="en-US" altLang="en-US">
              <a:latin typeface="Calibri" pitchFamily="34" charset="0"/>
            </a:endParaRPr>
          </a:p>
        </p:txBody>
      </p:sp>
    </p:spTree>
    <p:extLst>
      <p:ext uri="{BB962C8B-B14F-4D97-AF65-F5344CB8AC3E}">
        <p14:creationId xmlns:p14="http://schemas.microsoft.com/office/powerpoint/2010/main" val="85146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
            </a:r>
            <a:r>
              <a:rPr lang="en-US" altLang="en-US" b="1" smtClean="0"/>
              <a:t>Linking Trade and Investment: </a:t>
            </a:r>
            <a:r>
              <a:rPr lang="en-US" altLang="en-US" smtClean="0"/>
              <a:t>Education on the Sources of the Largest and Fastest Growing FDI in the U.S.]</a:t>
            </a:r>
          </a:p>
          <a:p>
            <a:pPr eaLnBrk="1" hangingPunct="1">
              <a:spcBef>
                <a:spcPct val="0"/>
              </a:spcBef>
            </a:pPr>
            <a:endParaRPr lang="en-US" altLang="en-US" smtClean="0"/>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1F1143-4965-4E56-863A-0FCF555902AF}" type="slidenum">
              <a:rPr lang="en-US" altLang="en-US">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2008563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[Industry Breakdown of total U.S. FDI Stock]</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Note: Value is in millions of USD ($)</a:t>
            </a:r>
          </a:p>
          <a:p>
            <a:pPr eaLnBrk="1" fontAlgn="auto" hangingPunct="1">
              <a:spcBef>
                <a:spcPts val="0"/>
              </a:spcBef>
              <a:spcAft>
                <a:spcPts val="0"/>
              </a:spcAft>
              <a:defRPr/>
            </a:pPr>
            <a:endParaRPr lang="en-US" dirty="0" smtClean="0"/>
          </a:p>
          <a:p>
            <a:pPr marL="285750" indent="-285750" eaLnBrk="1" fontAlgn="auto" hangingPunct="1">
              <a:spcBef>
                <a:spcPts val="0"/>
              </a:spcBef>
              <a:spcAft>
                <a:spcPts val="0"/>
              </a:spcAft>
              <a:buFont typeface="Arial" panose="020B0604020202020204" pitchFamily="34" charset="0"/>
              <a:buChar char="•"/>
              <a:defRPr/>
            </a:pPr>
            <a:r>
              <a:rPr lang="en-US" dirty="0" smtClean="0"/>
              <a:t>Manufacturing is the largest recipient of FDI in the United States, accounting for more than one-third of total position.</a:t>
            </a:r>
          </a:p>
          <a:p>
            <a:pPr eaLnBrk="1" fontAlgn="auto" hangingPunct="1">
              <a:spcBef>
                <a:spcPts val="0"/>
              </a:spcBef>
              <a:spcAft>
                <a:spcPts val="0"/>
              </a:spcAft>
              <a:defRPr/>
            </a:pPr>
            <a:endParaRPr lang="en-US" dirty="0" smtClean="0"/>
          </a:p>
          <a:p>
            <a:pPr marL="285750" indent="-285750" eaLnBrk="1" fontAlgn="auto" hangingPunct="1">
              <a:spcBef>
                <a:spcPts val="0"/>
              </a:spcBef>
              <a:spcAft>
                <a:spcPts val="0"/>
              </a:spcAft>
              <a:buFont typeface="Arial" panose="020B0604020202020204" pitchFamily="34" charset="0"/>
              <a:buChar char="•"/>
              <a:defRPr/>
            </a:pPr>
            <a:r>
              <a:rPr lang="en-US" dirty="0" smtClean="0"/>
              <a:t>Finance &amp; Insurance and Banking are the second largest recipients, accounting for about 20 percent of total FDI position.</a:t>
            </a:r>
          </a:p>
          <a:p>
            <a:pPr marL="285750" indent="-285750" eaLnBrk="1" fontAlgn="auto" hangingPunct="1">
              <a:spcBef>
                <a:spcPts val="0"/>
              </a:spcBef>
              <a:spcAft>
                <a:spcPts val="0"/>
              </a:spcAft>
              <a:buFont typeface="Arial" panose="020B0604020202020204" pitchFamily="34" charset="0"/>
              <a:buChar char="•"/>
              <a:defRPr/>
            </a:pPr>
            <a:endParaRPr lang="en-US" dirty="0" smtClean="0"/>
          </a:p>
          <a:p>
            <a:pPr marL="285750" indent="-285750" eaLnBrk="1" fontAlgn="auto" hangingPunct="1">
              <a:spcBef>
                <a:spcPts val="0"/>
              </a:spcBef>
              <a:spcAft>
                <a:spcPts val="0"/>
              </a:spcAft>
              <a:buFont typeface="Arial" panose="020B0604020202020204" pitchFamily="34" charset="0"/>
              <a:buChar char="•"/>
              <a:defRPr/>
            </a:pPr>
            <a:r>
              <a:rPr lang="en-US" dirty="0" smtClean="0"/>
              <a:t>Other industries include agriculture and forestry, mining, utilities, construction, transportation &amp; warehousing, and more.  By value, the largest industries in this aggregation are mining, nonbank holding companies, and utilities. </a:t>
            </a:r>
          </a:p>
          <a:p>
            <a:pPr marL="285750" indent="-285750" eaLnBrk="1" fontAlgn="auto" hangingPunct="1">
              <a:spcBef>
                <a:spcPts val="0"/>
              </a:spcBef>
              <a:spcAft>
                <a:spcPts val="0"/>
              </a:spcAft>
              <a:buFont typeface="Arial" panose="020B0604020202020204" pitchFamily="34" charset="0"/>
              <a:buChar char="•"/>
              <a:defRPr/>
            </a:pPr>
            <a:endParaRPr lang="en-US" dirty="0" smtClean="0"/>
          </a:p>
          <a:p>
            <a:pPr marL="285750" indent="-285750" eaLnBrk="1" fontAlgn="auto" hangingPunct="1">
              <a:spcBef>
                <a:spcPts val="0"/>
              </a:spcBef>
              <a:spcAft>
                <a:spcPts val="0"/>
              </a:spcAft>
              <a:buFont typeface="Arial" panose="020B0604020202020204" pitchFamily="34" charset="0"/>
              <a:buChar char="•"/>
              <a:defRPr/>
            </a:pPr>
            <a:r>
              <a:rPr lang="en-US" dirty="0" smtClean="0"/>
              <a:t>Official data on FDI in the United States now showcases real estate and rental/leasing as an independent category, accounting for two percent of total position.</a:t>
            </a:r>
          </a:p>
          <a:p>
            <a:pPr eaLnBrk="1" fontAlgn="auto" hangingPunct="1">
              <a:spcBef>
                <a:spcPts val="0"/>
              </a:spcBef>
              <a:spcAft>
                <a:spcPts val="0"/>
              </a:spcAft>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E3C4F2-3C35-4414-860C-3C77990F8438}" type="slidenum">
              <a:rPr lang="en-US" altLang="en-US">
                <a:latin typeface="Calibri" pitchFamily="34" charset="0"/>
              </a:rPr>
              <a:pPr/>
              <a:t>13</a:t>
            </a:fld>
            <a:endParaRPr lang="en-US" altLang="en-US">
              <a:latin typeface="Calibri" pitchFamily="34" charset="0"/>
            </a:endParaRPr>
          </a:p>
        </p:txBody>
      </p:sp>
    </p:spTree>
    <p:extLst>
      <p:ext uri="{BB962C8B-B14F-4D97-AF65-F5344CB8AC3E}">
        <p14:creationId xmlns:p14="http://schemas.microsoft.com/office/powerpoint/2010/main" val="396740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3D4DFF2-2820-46D5-BBAD-D34CDEB729BD}" type="slidenum">
              <a:rPr lang="en-US" altLang="en-US">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601970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fDiMarkets.com</a:t>
            </a:r>
            <a:r>
              <a:rPr lang="en-US" baseline="0" dirty="0" smtClean="0"/>
              <a:t>: </a:t>
            </a:r>
            <a:endParaRPr lang="en-US" dirty="0" smtClean="0"/>
          </a:p>
          <a:p>
            <a:r>
              <a:rPr lang="en-US" dirty="0" smtClean="0"/>
              <a:t>No. of Projects	17</a:t>
            </a:r>
          </a:p>
          <a:p>
            <a:r>
              <a:rPr lang="en-US" dirty="0" smtClean="0"/>
              <a:t>Total Job creation	537</a:t>
            </a:r>
          </a:p>
          <a:p>
            <a:r>
              <a:rPr lang="en-US" dirty="0" smtClean="0"/>
              <a:t>Total Capital Investment 	$142.40 m</a:t>
            </a:r>
          </a:p>
          <a:p>
            <a:endParaRPr lang="en-US" dirty="0" smtClean="0"/>
          </a:p>
          <a:p>
            <a:r>
              <a:rPr lang="en-US" dirty="0" smtClean="0"/>
              <a:t>Top Sectors:</a:t>
            </a:r>
          </a:p>
          <a:p>
            <a:r>
              <a:rPr lang="en-US" dirty="0" smtClean="0"/>
              <a:t>Software &amp; IT Services</a:t>
            </a:r>
          </a:p>
          <a:p>
            <a:r>
              <a:rPr lang="en-US" dirty="0" smtClean="0"/>
              <a:t>Industrial Machinery,</a:t>
            </a:r>
            <a:r>
              <a:rPr lang="en-US" baseline="0" dirty="0" smtClean="0"/>
              <a:t> Equipment &amp; Tools</a:t>
            </a:r>
            <a:endParaRPr lang="en-US" dirty="0" smtClean="0"/>
          </a:p>
          <a:p>
            <a:endParaRPr lang="en-US" dirty="0" smtClean="0"/>
          </a:p>
          <a:p>
            <a:r>
              <a:rPr lang="en-US" dirty="0" err="1" smtClean="0"/>
              <a:t>Elit</a:t>
            </a:r>
            <a:r>
              <a:rPr lang="en-US" dirty="0" smtClean="0"/>
              <a:t> </a:t>
            </a:r>
            <a:r>
              <a:rPr lang="en-US" dirty="0" err="1" smtClean="0"/>
              <a:t>Avia</a:t>
            </a:r>
            <a:r>
              <a:rPr lang="en-US" dirty="0" smtClean="0"/>
              <a:t> – May 2013 – Slovenia-based executive airline operator open a new sales office in Atlanta,</a:t>
            </a:r>
            <a:r>
              <a:rPr lang="en-US" baseline="0" dirty="0" smtClean="0"/>
              <a:t> GA. This $2.3m investment created 46 new jobs</a:t>
            </a:r>
          </a:p>
          <a:p>
            <a:endParaRPr lang="en-US" baseline="0" dirty="0" smtClean="0"/>
          </a:p>
          <a:p>
            <a:r>
              <a:rPr lang="en-US" baseline="0" dirty="0" smtClean="0"/>
              <a:t>NNG (</a:t>
            </a:r>
            <a:r>
              <a:rPr lang="en-US" baseline="0" dirty="0" err="1" smtClean="0"/>
              <a:t>Nav</a:t>
            </a:r>
            <a:r>
              <a:rPr lang="en-US" baseline="0" dirty="0" smtClean="0"/>
              <a:t> N Go) – April 2015 – Hungary-based developer of 3D satellite navigation and mobile applications opened a new office in Birmingham, MI. This $5.40m investment created 38 new jobs. </a:t>
            </a:r>
          </a:p>
          <a:p>
            <a:endParaRPr lang="en-US" baseline="0" dirty="0" smtClean="0"/>
          </a:p>
          <a:p>
            <a:r>
              <a:rPr lang="en-US" baseline="0" dirty="0" err="1" smtClean="0"/>
              <a:t>Bervina</a:t>
            </a:r>
            <a:r>
              <a:rPr lang="en-US" baseline="0" dirty="0" smtClean="0"/>
              <a:t> – Sept 2014 – Hungary-based manufacturer or power transmission components opened a new office in Michigan. This $5.30m investment created 19 new jobs. </a:t>
            </a:r>
          </a:p>
          <a:p>
            <a:endParaRPr lang="en-US" baseline="0" dirty="0" smtClean="0"/>
          </a:p>
          <a:p>
            <a:r>
              <a:rPr lang="en-US" dirty="0" err="1" smtClean="0"/>
              <a:t>Repsly</a:t>
            </a:r>
            <a:r>
              <a:rPr lang="en-US" dirty="0" smtClean="0"/>
              <a:t> – June 2014 – Croatia-based software service company </a:t>
            </a:r>
            <a:r>
              <a:rPr lang="en-US" dirty="0" err="1" smtClean="0"/>
              <a:t>specilizing</a:t>
            </a:r>
            <a:r>
              <a:rPr lang="en-US" dirty="0" smtClean="0"/>
              <a:t> in managing company field activity relocated its headquarters to Boston,</a:t>
            </a:r>
            <a:r>
              <a:rPr lang="en-US" baseline="0" dirty="0" smtClean="0"/>
              <a:t> MA.</a:t>
            </a:r>
          </a:p>
          <a:p>
            <a:endParaRPr lang="en-US" dirty="0" smtClean="0"/>
          </a:p>
          <a:p>
            <a:r>
              <a:rPr lang="en-US" dirty="0" smtClean="0"/>
              <a:t>Gravity – Rock Solid Recommendations</a:t>
            </a:r>
            <a:r>
              <a:rPr lang="en-US" baseline="0" dirty="0" smtClean="0"/>
              <a:t> – Sept 2011 – Hungary-based </a:t>
            </a:r>
            <a:r>
              <a:rPr lang="en-US" baseline="0" dirty="0" err="1" smtClean="0"/>
              <a:t>recommedation</a:t>
            </a:r>
            <a:r>
              <a:rPr lang="en-US" baseline="0" dirty="0" smtClean="0"/>
              <a:t> system developer established an office in New York. This $9.40m investment created 37 new jobs. </a:t>
            </a:r>
          </a:p>
          <a:p>
            <a:endParaRPr lang="en-US" baseline="0" dirty="0" smtClean="0"/>
          </a:p>
          <a:p>
            <a:r>
              <a:rPr lang="en-US" baseline="0" dirty="0" err="1" smtClean="0"/>
              <a:t>Zetor</a:t>
            </a:r>
            <a:r>
              <a:rPr lang="en-US" baseline="0" dirty="0" smtClean="0"/>
              <a:t> – Nov 2012 – Subsidiary of Slovakia-based HTC Holding is a tractor manufacturer that relocated from Harrisburg, PA to Jacksonville, FL. This $1.40m investment created 10 new jobs. </a:t>
            </a:r>
          </a:p>
          <a:p>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15</a:t>
            </a:fld>
            <a:endParaRPr lang="en-US" dirty="0"/>
          </a:p>
        </p:txBody>
      </p:sp>
    </p:spTree>
    <p:extLst>
      <p:ext uri="{BB962C8B-B14F-4D97-AF65-F5344CB8AC3E}">
        <p14:creationId xmlns:p14="http://schemas.microsoft.com/office/powerpoint/2010/main" val="9620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SelectUSA Services Transition Page</a:t>
            </a:r>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16</a:t>
            </a:fld>
            <a:endParaRPr lang="en-US" dirty="0"/>
          </a:p>
        </p:txBody>
      </p:sp>
    </p:spTree>
    <p:extLst>
      <p:ext uri="{BB962C8B-B14F-4D97-AF65-F5344CB8AC3E}">
        <p14:creationId xmlns:p14="http://schemas.microsoft.com/office/powerpoint/2010/main" val="2113065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solidFill>
                  <a:srgbClr val="C00000"/>
                </a:solidFill>
              </a:rPr>
              <a:t>Information and Counseling:</a:t>
            </a:r>
            <a:r>
              <a:rPr lang="en-US" b="1" dirty="0" smtClean="0"/>
              <a:t> </a:t>
            </a:r>
            <a:r>
              <a:rPr lang="en-US" dirty="0" smtClean="0"/>
              <a:t>We provide subject-matter expertise to </a:t>
            </a:r>
            <a:r>
              <a:rPr lang="en-US" u="sng" dirty="0" smtClean="0"/>
              <a:t>companies and EDOs </a:t>
            </a:r>
            <a:r>
              <a:rPr lang="en-US" dirty="0" smtClean="0"/>
              <a:t>on business investment in the United States and developing an FDI strategy.</a:t>
            </a:r>
            <a:endParaRPr lang="en-US" b="1" dirty="0" smtClean="0">
              <a:solidFill>
                <a:srgbClr val="C00000"/>
              </a:solidFill>
            </a:endParaRPr>
          </a:p>
          <a:p>
            <a:pPr lvl="1"/>
            <a:endParaRPr lang="en-US" b="1" dirty="0" smtClean="0">
              <a:solidFill>
                <a:srgbClr val="C00000"/>
              </a:solidFill>
            </a:endParaRPr>
          </a:p>
          <a:p>
            <a:pPr lvl="1"/>
            <a:r>
              <a:rPr lang="en-US" b="1" dirty="0" smtClean="0">
                <a:solidFill>
                  <a:srgbClr val="C00000"/>
                </a:solidFill>
              </a:rPr>
              <a:t>In-Market Investment Promotion:</a:t>
            </a:r>
            <a:r>
              <a:rPr lang="en-US" b="1" dirty="0" smtClean="0"/>
              <a:t> </a:t>
            </a:r>
            <a:r>
              <a:rPr lang="en-US" dirty="0" smtClean="0"/>
              <a:t>Fee-based platforms for </a:t>
            </a:r>
            <a:r>
              <a:rPr lang="en-US" u="sng" dirty="0" smtClean="0"/>
              <a:t>EDOs</a:t>
            </a:r>
            <a:r>
              <a:rPr lang="en-US" dirty="0" smtClean="0"/>
              <a:t> to market their locations to targeted investor audiences. We offer facilitated investment missions (FIMs) and organize Single Location Promotion (SLP) programs.</a:t>
            </a:r>
          </a:p>
          <a:p>
            <a:pPr lvl="1"/>
            <a:endParaRPr lang="en-US" b="1" dirty="0" smtClean="0">
              <a:solidFill>
                <a:srgbClr val="C00000"/>
              </a:solidFill>
            </a:endParaRPr>
          </a:p>
          <a:p>
            <a:pPr lvl="1"/>
            <a:r>
              <a:rPr lang="en-US" b="1" dirty="0" smtClean="0">
                <a:solidFill>
                  <a:srgbClr val="C00000"/>
                </a:solidFill>
              </a:rPr>
              <a:t>Ombudsman Assistance*:</a:t>
            </a:r>
            <a:r>
              <a:rPr lang="en-US" b="1" dirty="0" smtClean="0"/>
              <a:t> </a:t>
            </a:r>
            <a:r>
              <a:rPr lang="en-US" dirty="0" smtClean="0"/>
              <a:t>We help </a:t>
            </a:r>
            <a:r>
              <a:rPr lang="en-US" u="sng" dirty="0" smtClean="0"/>
              <a:t>companies and EDOs </a:t>
            </a:r>
            <a:r>
              <a:rPr lang="en-US" dirty="0" smtClean="0"/>
              <a:t>with questions or concerns about U.S. federal rules and regulations.  </a:t>
            </a:r>
          </a:p>
          <a:p>
            <a:pPr lvl="1"/>
            <a:r>
              <a:rPr lang="en-US" dirty="0" smtClean="0"/>
              <a:t> </a:t>
            </a:r>
          </a:p>
          <a:p>
            <a:pPr lvl="1"/>
            <a:r>
              <a:rPr lang="en-US" b="1" dirty="0" smtClean="0">
                <a:solidFill>
                  <a:srgbClr val="C00000"/>
                </a:solidFill>
              </a:rPr>
              <a:t>Advocacy*:</a:t>
            </a:r>
            <a:r>
              <a:rPr lang="en-US" b="1" dirty="0" smtClean="0"/>
              <a:t> </a:t>
            </a:r>
            <a:r>
              <a:rPr lang="en-US" dirty="0" smtClean="0"/>
              <a:t>For </a:t>
            </a:r>
            <a:r>
              <a:rPr lang="en-US" u="sng" dirty="0" smtClean="0"/>
              <a:t>EDOs</a:t>
            </a:r>
            <a:r>
              <a:rPr lang="en-US" dirty="0" smtClean="0"/>
              <a:t> facing international competition on investment projects by engaging support from high-profile U.S. Government officials.  </a:t>
            </a:r>
          </a:p>
          <a:p>
            <a:pPr defTabSz="897230"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F1416043-ECFF-40A8-AFDE-CA136CCDA7CD}" type="slidenum">
              <a:rPr lang="en-US" smtClean="0"/>
              <a:pPr>
                <a:defRPr/>
              </a:pPr>
              <a:t>17</a:t>
            </a:fld>
            <a:endParaRPr lang="en-US" dirty="0"/>
          </a:p>
        </p:txBody>
      </p:sp>
    </p:spTree>
    <p:extLst>
      <p:ext uri="{BB962C8B-B14F-4D97-AF65-F5344CB8AC3E}">
        <p14:creationId xmlns:p14="http://schemas.microsoft.com/office/powerpoint/2010/main" val="218093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solidFill>
                  <a:srgbClr val="C00000"/>
                </a:solidFill>
              </a:rPr>
              <a:t>Information and Counseling:</a:t>
            </a:r>
            <a:r>
              <a:rPr lang="en-US" b="1" dirty="0" smtClean="0"/>
              <a:t> </a:t>
            </a:r>
            <a:r>
              <a:rPr lang="en-US" dirty="0" smtClean="0"/>
              <a:t>We provide subject-matter expertise to </a:t>
            </a:r>
            <a:r>
              <a:rPr lang="en-US" u="sng" dirty="0" smtClean="0"/>
              <a:t>companies and EDOs </a:t>
            </a:r>
            <a:r>
              <a:rPr lang="en-US" dirty="0" smtClean="0"/>
              <a:t>on business investment in the United States and developing an FDI strategy.</a:t>
            </a:r>
            <a:endParaRPr lang="en-US" b="1" dirty="0" smtClean="0">
              <a:solidFill>
                <a:srgbClr val="C00000"/>
              </a:solidFill>
            </a:endParaRPr>
          </a:p>
          <a:p>
            <a:pPr lvl="1"/>
            <a:endParaRPr lang="en-US" b="1" dirty="0" smtClean="0">
              <a:solidFill>
                <a:srgbClr val="C00000"/>
              </a:solidFill>
            </a:endParaRPr>
          </a:p>
          <a:p>
            <a:pPr lvl="1"/>
            <a:r>
              <a:rPr lang="en-US" b="1" dirty="0" smtClean="0">
                <a:solidFill>
                  <a:srgbClr val="C00000"/>
                </a:solidFill>
              </a:rPr>
              <a:t>In-Market Investment Promotion:</a:t>
            </a:r>
            <a:r>
              <a:rPr lang="en-US" b="1" dirty="0" smtClean="0"/>
              <a:t> </a:t>
            </a:r>
            <a:r>
              <a:rPr lang="en-US" dirty="0" smtClean="0"/>
              <a:t>Fee-based platforms for </a:t>
            </a:r>
            <a:r>
              <a:rPr lang="en-US" u="sng" dirty="0" smtClean="0"/>
              <a:t>EDOs</a:t>
            </a:r>
            <a:r>
              <a:rPr lang="en-US" dirty="0" smtClean="0"/>
              <a:t> to market their locations to targeted investor audiences. We offer facilitated investment missions (FIMs) and organize Single Location Promotion (SLP) programs.</a:t>
            </a:r>
          </a:p>
          <a:p>
            <a:pPr lvl="1"/>
            <a:endParaRPr lang="en-US" b="1" dirty="0" smtClean="0">
              <a:solidFill>
                <a:srgbClr val="C00000"/>
              </a:solidFill>
            </a:endParaRPr>
          </a:p>
          <a:p>
            <a:pPr lvl="1"/>
            <a:r>
              <a:rPr lang="en-US" b="1" dirty="0" smtClean="0">
                <a:solidFill>
                  <a:srgbClr val="C00000"/>
                </a:solidFill>
              </a:rPr>
              <a:t>Ombudsman Assistance*:</a:t>
            </a:r>
            <a:r>
              <a:rPr lang="en-US" b="1" dirty="0" smtClean="0"/>
              <a:t> </a:t>
            </a:r>
            <a:r>
              <a:rPr lang="en-US" dirty="0" smtClean="0"/>
              <a:t>We help </a:t>
            </a:r>
            <a:r>
              <a:rPr lang="en-US" u="sng" dirty="0" smtClean="0"/>
              <a:t>companies and EDOs </a:t>
            </a:r>
            <a:r>
              <a:rPr lang="en-US" dirty="0" smtClean="0"/>
              <a:t>with questions or concerns about U.S. federal rules and regulations.  </a:t>
            </a:r>
          </a:p>
          <a:p>
            <a:pPr lvl="1"/>
            <a:r>
              <a:rPr lang="en-US" dirty="0" smtClean="0"/>
              <a:t> </a:t>
            </a:r>
          </a:p>
          <a:p>
            <a:pPr lvl="1"/>
            <a:r>
              <a:rPr lang="en-US" b="1" dirty="0" smtClean="0">
                <a:solidFill>
                  <a:srgbClr val="C00000"/>
                </a:solidFill>
              </a:rPr>
              <a:t>Advocacy*:</a:t>
            </a:r>
            <a:r>
              <a:rPr lang="en-US" b="1" dirty="0" smtClean="0"/>
              <a:t> </a:t>
            </a:r>
            <a:r>
              <a:rPr lang="en-US" dirty="0" smtClean="0"/>
              <a:t>For </a:t>
            </a:r>
            <a:r>
              <a:rPr lang="en-US" u="sng" dirty="0" smtClean="0"/>
              <a:t>EDOs</a:t>
            </a:r>
            <a:r>
              <a:rPr lang="en-US" dirty="0" smtClean="0"/>
              <a:t> facing international competition on investment projects by engaging support from high-profile U.S. Government officials.  </a:t>
            </a:r>
          </a:p>
          <a:p>
            <a:pPr defTabSz="897230"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F1416043-ECFF-40A8-AFDE-CA136CCDA7CD}" type="slidenum">
              <a:rPr lang="en-US" smtClean="0"/>
              <a:pPr>
                <a:defRPr/>
              </a:pPr>
              <a:t>18</a:t>
            </a:fld>
            <a:endParaRPr lang="en-US" dirty="0"/>
          </a:p>
        </p:txBody>
      </p:sp>
    </p:spTree>
    <p:extLst>
      <p:ext uri="{BB962C8B-B14F-4D97-AF65-F5344CB8AC3E}">
        <p14:creationId xmlns:p14="http://schemas.microsoft.com/office/powerpoint/2010/main" val="230526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Cluster Mapping Tools, </a:t>
            </a:r>
            <a:r>
              <a:rPr lang="en-US" sz="1200" kern="1200" dirty="0" smtClean="0">
                <a:solidFill>
                  <a:schemeClr val="tx1"/>
                </a:solidFill>
                <a:effectLst/>
                <a:latin typeface="+mn-lt"/>
                <a:ea typeface="+mn-ea"/>
                <a:cs typeface="+mn-cs"/>
              </a:rPr>
              <a:t>provides data on regional clusters and economies to support businesses.)</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19</a:t>
            </a:fld>
            <a:endParaRPr lang="en-US" dirty="0"/>
          </a:p>
        </p:txBody>
      </p:sp>
    </p:spTree>
    <p:extLst>
      <p:ext uri="{BB962C8B-B14F-4D97-AF65-F5344CB8AC3E}">
        <p14:creationId xmlns:p14="http://schemas.microsoft.com/office/powerpoint/2010/main" val="42426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Statebook.</a:t>
            </a:r>
            <a:endParaRPr lang="en-US" dirty="0"/>
          </a:p>
        </p:txBody>
      </p:sp>
      <p:sp>
        <p:nvSpPr>
          <p:cNvPr id="4" name="Slide Number Placeholder 3"/>
          <p:cNvSpPr>
            <a:spLocks noGrp="1"/>
          </p:cNvSpPr>
          <p:nvPr>
            <p:ph type="sldNum" sz="quarter" idx="10"/>
          </p:nvPr>
        </p:nvSpPr>
        <p:spPr/>
        <p:txBody>
          <a:bodyPr/>
          <a:lstStyle/>
          <a:p>
            <a:fld id="{77F07CA3-A9F8-4435-BC41-3B777BA86CD2}" type="slidenum">
              <a:rPr lang="en-US" smtClean="0"/>
              <a:pPr/>
              <a:t>20</a:t>
            </a:fld>
            <a:endParaRPr lang="en-US" dirty="0"/>
          </a:p>
        </p:txBody>
      </p:sp>
    </p:spTree>
    <p:extLst>
      <p:ext uri="{BB962C8B-B14F-4D97-AF65-F5344CB8AC3E}">
        <p14:creationId xmlns:p14="http://schemas.microsoft.com/office/powerpoint/2010/main" val="89458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FDI Trends Transition</a:t>
            </a:r>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2</a:t>
            </a:fld>
            <a:endParaRPr lang="en-US" dirty="0"/>
          </a:p>
        </p:txBody>
      </p:sp>
    </p:spTree>
    <p:extLst>
      <p:ext uri="{BB962C8B-B14F-4D97-AF65-F5344CB8AC3E}">
        <p14:creationId xmlns:p14="http://schemas.microsoft.com/office/powerpoint/2010/main" val="1245177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Statebook.</a:t>
            </a:r>
            <a:endParaRPr lang="en-US" dirty="0"/>
          </a:p>
        </p:txBody>
      </p:sp>
      <p:sp>
        <p:nvSpPr>
          <p:cNvPr id="4" name="Slide Number Placeholder 3"/>
          <p:cNvSpPr>
            <a:spLocks noGrp="1"/>
          </p:cNvSpPr>
          <p:nvPr>
            <p:ph type="sldNum" sz="quarter" idx="10"/>
          </p:nvPr>
        </p:nvSpPr>
        <p:spPr/>
        <p:txBody>
          <a:bodyPr/>
          <a:lstStyle/>
          <a:p>
            <a:fld id="{77F07CA3-A9F8-4435-BC41-3B777BA86CD2}" type="slidenum">
              <a:rPr lang="en-US" smtClean="0"/>
              <a:pPr/>
              <a:t>21</a:t>
            </a:fld>
            <a:endParaRPr lang="en-US" dirty="0"/>
          </a:p>
        </p:txBody>
      </p:sp>
    </p:spTree>
    <p:extLst>
      <p:ext uri="{BB962C8B-B14F-4D97-AF65-F5344CB8AC3E}">
        <p14:creationId xmlns:p14="http://schemas.microsoft.com/office/powerpoint/2010/main" val="4097248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Note: The top sources of inward FDI FLOWS into the U.S. in 2014 came from the Netherlands ($38.9 billion), followed by Japan ($33.8 billion), Switzerland ($23.5 billion), Canada ($21.1 billion), and Germany ($19.1 billion).</a:t>
            </a:r>
          </a:p>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1D260B3-D473-4DB6-8A03-8A0FFF84493D}" type="slidenum">
              <a:rPr lang="en-US" altLang="en-US">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val="61726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FDI Trends Transition</a:t>
            </a:r>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23</a:t>
            </a:fld>
            <a:endParaRPr lang="en-US" dirty="0"/>
          </a:p>
        </p:txBody>
      </p:sp>
    </p:spTree>
    <p:extLst>
      <p:ext uri="{BB962C8B-B14F-4D97-AF65-F5344CB8AC3E}">
        <p14:creationId xmlns:p14="http://schemas.microsoft.com/office/powerpoint/2010/main" val="124517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576">
              <a:defRPr/>
            </a:pPr>
            <a:endParaRPr lang="en-US" b="0"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218093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372" fontAlgn="base">
              <a:spcBef>
                <a:spcPct val="0"/>
              </a:spcBef>
              <a:spcAft>
                <a:spcPct val="0"/>
              </a:spcAft>
              <a:defRPr/>
            </a:pPr>
            <a:r>
              <a:rPr lang="en-US" dirty="0">
                <a:latin typeface="Calibri" pitchFamily="34" charset="0"/>
                <a:ea typeface="Arial Unicode MS" pitchFamily="34" charset="-128"/>
                <a:cs typeface="Arial Unicode MS" pitchFamily="34" charset="-128"/>
              </a:rPr>
              <a:t>The Executive Order outlines: </a:t>
            </a:r>
          </a:p>
          <a:p>
            <a:pPr marL="457186" indent="-457186">
              <a:spcBef>
                <a:spcPct val="50000"/>
              </a:spcBef>
              <a:buFontTx/>
              <a:buAutoNum type="arabicPeriod"/>
            </a:pPr>
            <a:r>
              <a:rPr lang="en-US" dirty="0" smtClean="0">
                <a:latin typeface="Calibri" pitchFamily="34" charset="0"/>
                <a:ea typeface="Arial Unicode MS" pitchFamily="34" charset="-128"/>
                <a:cs typeface="Arial Unicode MS" pitchFamily="34" charset="-128"/>
              </a:rPr>
              <a:t>The Administration’s policy on business investment</a:t>
            </a:r>
          </a:p>
          <a:p>
            <a:pPr marL="457186" indent="-457186">
              <a:spcBef>
                <a:spcPct val="50000"/>
              </a:spcBef>
              <a:buFontTx/>
              <a:buAutoNum type="arabicPeriod"/>
            </a:pPr>
            <a:r>
              <a:rPr lang="en-US" dirty="0" smtClean="0">
                <a:latin typeface="Calibri" pitchFamily="34" charset="0"/>
                <a:ea typeface="Arial Unicode MS" pitchFamily="34" charset="-128"/>
                <a:cs typeface="Arial Unicode MS" pitchFamily="34" charset="-128"/>
              </a:rPr>
              <a:t>The establishment and functions of the SelectUSA Initiative</a:t>
            </a:r>
          </a:p>
          <a:p>
            <a:pPr defTabSz="914372" fontAlgn="base">
              <a:spcBef>
                <a:spcPct val="0"/>
              </a:spcBef>
              <a:spcAft>
                <a:spcPct val="0"/>
              </a:spcAft>
              <a:defRPr/>
            </a:pPr>
            <a:endParaRPr lang="en-US" dirty="0">
              <a:latin typeface="Calibri" pitchFamily="34" charset="0"/>
              <a:ea typeface="Arial Unicode MS" pitchFamily="34" charset="-128"/>
              <a:cs typeface="Arial Unicode MS" pitchFamily="34" charset="-128"/>
            </a:endParaRPr>
          </a:p>
          <a:p>
            <a:pPr eaLnBrk="1" hangingPunct="1">
              <a:spcBef>
                <a:spcPct val="0"/>
              </a:spcBef>
            </a:pPr>
            <a:endParaRPr lang="en-US" dirty="0" smtClean="0">
              <a:latin typeface="Times" pitchFamily="18" charset="0"/>
              <a:cs typeface="Times New Roman" pitchFamily="18"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94363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SelectUSA?  What is our Mission?]</a:t>
            </a:r>
            <a:endParaRPr lang="en-US" sz="900" dirty="0"/>
          </a:p>
          <a:p>
            <a:pPr marL="633302" lvl="1" indent="-172719">
              <a:buFont typeface="Arial" panose="020B0604020202020204" pitchFamily="34" charset="0"/>
              <a:buChar char="•"/>
            </a:pPr>
            <a:endParaRPr lang="en-US" dirty="0"/>
          </a:p>
          <a:p>
            <a:pPr marL="633302" lvl="1" indent="-172719">
              <a:buFont typeface="Arial" panose="020B0604020202020204" pitchFamily="34" charset="0"/>
              <a:buChar char="•"/>
            </a:pPr>
            <a:r>
              <a:rPr lang="en-US" dirty="0"/>
              <a:t>As the first US government-wide program to attract FDI into the US, SelectUSA provides resources, services, counseling and advocacy to businesses and localities and connects them foreign companies wishing to build, source, and sell in the United States. </a:t>
            </a:r>
          </a:p>
          <a:p>
            <a:pPr marL="460583" lvl="1"/>
            <a:endParaRPr lang="en-US" sz="1100" dirty="0"/>
          </a:p>
          <a:p>
            <a:pPr marL="633302" lvl="1" indent="-172719">
              <a:buFont typeface="Arial" panose="020B0604020202020204" pitchFamily="34" charset="0"/>
              <a:buChar char="•"/>
            </a:pPr>
            <a:r>
              <a:rPr lang="en-US" dirty="0"/>
              <a:t>In only our second year as a funded program, we have rapidly grown and established ourselves as an important resource in Foreign Direct Investment in the United States. We have become essential spreading the message about foreign direct investment into the US.</a:t>
            </a:r>
          </a:p>
          <a:p>
            <a:pPr marL="460583" lvl="1"/>
            <a:r>
              <a:rPr lang="en-US" dirty="0"/>
              <a:t> </a:t>
            </a:r>
            <a:endParaRPr lang="en-US" sz="1100" dirty="0"/>
          </a:p>
          <a:p>
            <a:pPr marL="633302" lvl="1" indent="-172719">
              <a:buFont typeface="Arial" panose="020B0604020202020204" pitchFamily="34" charset="0"/>
              <a:buChar char="•"/>
            </a:pPr>
            <a:r>
              <a:rPr lang="en-US" dirty="0"/>
              <a:t>Our services for companies are free of charge and treated as business confidential.</a:t>
            </a:r>
            <a:endParaRPr lang="en-US" sz="1100" dirty="0"/>
          </a:p>
          <a:p>
            <a:r>
              <a:rPr lang="en-US" dirty="0"/>
              <a:t> </a:t>
            </a:r>
            <a:endParaRPr lang="en-US" sz="1100" dirty="0"/>
          </a:p>
          <a:p>
            <a:endParaRPr lang="en-US" dirty="0" smtClean="0"/>
          </a:p>
          <a:p>
            <a:r>
              <a:rPr lang="en-US" dirty="0" smtClean="0"/>
              <a:t>[Types of Foreign</a:t>
            </a:r>
            <a:r>
              <a:rPr lang="en-US" baseline="0" dirty="0" smtClean="0"/>
              <a:t> Direct Investment]</a:t>
            </a:r>
          </a:p>
          <a:p>
            <a:endParaRPr lang="en-US" baseline="0" dirty="0" smtClean="0"/>
          </a:p>
          <a:p>
            <a:pPr>
              <a:defRPr/>
            </a:pPr>
            <a:r>
              <a:rPr lang="en-US" altLang="en-US" b="1" dirty="0" smtClean="0"/>
              <a:t>Greenfield Investment </a:t>
            </a:r>
            <a:r>
              <a:rPr lang="en-US" altLang="en-US" dirty="0" smtClean="0"/>
              <a:t>– When a foreign investor  builds operations in another country from the ground up.</a:t>
            </a:r>
          </a:p>
          <a:p>
            <a:pPr marL="460583" lvl="1" defTabSz="921167">
              <a:defRPr/>
            </a:pPr>
            <a:r>
              <a:rPr lang="en-US" altLang="en-US" dirty="0" smtClean="0"/>
              <a:t>Example: </a:t>
            </a:r>
            <a:r>
              <a:rPr lang="en-US" b="1" i="1" dirty="0">
                <a:solidFill>
                  <a:srgbClr val="C00000"/>
                </a:solidFill>
                <a:latin typeface="Calibri" panose="020F0502020204030204" pitchFamily="34" charset="0"/>
              </a:rPr>
              <a:t>Canon USA, Inc. opened a new production facility in May 2009 in Newport News, VA  as well as a new Americas Headquarters  in Long Island, NY in 2013.</a:t>
            </a:r>
          </a:p>
          <a:p>
            <a:pPr lvl="1">
              <a:defRPr/>
            </a:pPr>
            <a:endParaRPr lang="en-US" altLang="en-US" dirty="0" smtClean="0"/>
          </a:p>
          <a:p>
            <a:pPr>
              <a:defRPr/>
            </a:pPr>
            <a:endParaRPr lang="en-US" altLang="en-US" dirty="0" smtClean="0"/>
          </a:p>
          <a:p>
            <a:pPr>
              <a:defRPr/>
            </a:pPr>
            <a:endParaRPr lang="en-US" altLang="en-US" dirty="0" smtClean="0"/>
          </a:p>
          <a:p>
            <a:pPr>
              <a:defRPr/>
            </a:pPr>
            <a:r>
              <a:rPr lang="en-US" altLang="en-US" b="1" dirty="0" smtClean="0"/>
              <a:t>Mergers and Acquisitions </a:t>
            </a:r>
            <a:r>
              <a:rPr lang="en-US" altLang="en-US" dirty="0" smtClean="0"/>
              <a:t>– When a foreign investor gains a non-passive equity stake by investing in an existing company </a:t>
            </a:r>
          </a:p>
          <a:p>
            <a:pPr defTabSz="921167">
              <a:defRPr/>
            </a:pPr>
            <a:r>
              <a:rPr lang="en-US" altLang="en-US" dirty="0" smtClean="0"/>
              <a:t>	Example:</a:t>
            </a:r>
            <a:r>
              <a:rPr lang="en-US" b="1" i="1" dirty="0">
                <a:solidFill>
                  <a:srgbClr val="C00000"/>
                </a:solidFill>
                <a:latin typeface="Calibri" panose="020F0502020204030204" pitchFamily="34" charset="0"/>
              </a:rPr>
              <a:t>Shuanghui, now renamed WH Group, acquired existing U.S. based global foods company  Smithfield Foods in  2013</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t>4</a:t>
            </a:fld>
            <a:endParaRPr lang="en-US" dirty="0"/>
          </a:p>
        </p:txBody>
      </p:sp>
    </p:spTree>
    <p:extLst>
      <p:ext uri="{BB962C8B-B14F-4D97-AF65-F5344CB8AC3E}">
        <p14:creationId xmlns:p14="http://schemas.microsoft.com/office/powerpoint/2010/main" val="243881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SelectUSA?  What is our Mission?]</a:t>
            </a:r>
            <a:endParaRPr lang="en-US" sz="9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As the first US government-wide program to attract FDI into the US, SelectUSA provides resources, services, counseling and advocacy to businesses and localities and connects them foreign companies wishing to build, source, and sell in the United States. </a:t>
            </a:r>
          </a:p>
          <a:p>
            <a:pPr marL="457200" lvl="1" indent="0">
              <a:buFont typeface="Arial" panose="020B0604020202020204" pitchFamily="34" charset="0"/>
              <a:buNone/>
            </a:pP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only our second year as a funded program, we have rapidly grown and established ourselves as an important resource in Foreign Direct Investment in the United States. We have become essential spreading the message about foreign direct investment into the US.</a:t>
            </a:r>
          </a:p>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Our services for companies are free of charge and treated as business confidential.</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5</a:t>
            </a:fld>
            <a:endParaRPr lang="en-US" dirty="0"/>
          </a:p>
        </p:txBody>
      </p:sp>
    </p:spTree>
    <p:extLst>
      <p:ext uri="{BB962C8B-B14F-4D97-AF65-F5344CB8AC3E}">
        <p14:creationId xmlns:p14="http://schemas.microsoft.com/office/powerpoint/2010/main" val="16491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38983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FDI Trends Transition</a:t>
            </a:r>
            <a:endParaRPr lang="en-US" dirty="0"/>
          </a:p>
        </p:txBody>
      </p:sp>
      <p:sp>
        <p:nvSpPr>
          <p:cNvPr id="4" name="Slide Number Placeholder 3"/>
          <p:cNvSpPr>
            <a:spLocks noGrp="1"/>
          </p:cNvSpPr>
          <p:nvPr>
            <p:ph type="sldNum" sz="quarter" idx="10"/>
          </p:nvPr>
        </p:nvSpPr>
        <p:spPr/>
        <p:txBody>
          <a:bodyPr/>
          <a:lstStyle/>
          <a:p>
            <a:fld id="{DEB01544-6E83-4596-9200-D3737B257A24}" type="slidenum">
              <a:rPr lang="en-US" smtClean="0"/>
              <a:pPr/>
              <a:t>8</a:t>
            </a:fld>
            <a:endParaRPr lang="en-US" dirty="0"/>
          </a:p>
        </p:txBody>
      </p:sp>
    </p:spTree>
    <p:extLst>
      <p:ext uri="{BB962C8B-B14F-4D97-AF65-F5344CB8AC3E}">
        <p14:creationId xmlns:p14="http://schemas.microsoft.com/office/powerpoint/2010/main" val="124517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[U.S.</a:t>
            </a:r>
            <a:r>
              <a:rPr lang="en-US" b="1" baseline="0" dirty="0" smtClean="0"/>
              <a:t> Open Investment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Upheld by administrations throughout U.S. history;</a:t>
            </a:r>
            <a:r>
              <a:rPr lang="en-US" sz="1200" baseline="0" dirty="0" smtClean="0"/>
              <a:t> every President since Reagan</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Core obligation in bilateral investment treaties (BITs).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Ensures investors and investments receive treatment no less favorable than a country affords to its own investors and 	investments.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EB01544-6E83-4596-9200-D3737B257A24}" type="slidenum">
              <a:rPr lang="en-US" smtClean="0"/>
              <a:pPr/>
              <a:t>9</a:t>
            </a:fld>
            <a:endParaRPr lang="en-US" dirty="0"/>
          </a:p>
        </p:txBody>
      </p:sp>
    </p:spTree>
    <p:extLst>
      <p:ext uri="{BB962C8B-B14F-4D97-AF65-F5344CB8AC3E}">
        <p14:creationId xmlns:p14="http://schemas.microsoft.com/office/powerpoint/2010/main" val="14068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600"/>
              </a:spcAft>
              <a:defRPr/>
            </a:pPr>
            <a:r>
              <a:rPr lang="en-US" sz="1400" dirty="0" smtClean="0">
                <a:solidFill>
                  <a:prstClr val="black"/>
                </a:solidFill>
                <a:latin typeface="Times New Roman" panose="02020603050405020304" pitchFamily="18" charset="0"/>
                <a:cs typeface="Times New Roman" panose="02020603050405020304" pitchFamily="18" charset="0"/>
              </a:rPr>
              <a:t>The United States hosts the largest amount of FDI in the world. Currently, the total U.S. stock of FDI is $2.8 trillion. In 2014, the United States received $92 billion in FDI flows, according to preliminary estimates from the Bureau of Economic Analysis.</a:t>
            </a:r>
          </a:p>
          <a:p>
            <a:pPr eaLnBrk="1" fontAlgn="auto" hangingPunct="1">
              <a:spcBef>
                <a:spcPts val="0"/>
              </a:spcBef>
              <a:spcAft>
                <a:spcPts val="600"/>
              </a:spcAft>
              <a:defRPr/>
            </a:pPr>
            <a:r>
              <a:rPr lang="en-US" sz="1400" dirty="0" smtClean="0">
                <a:solidFill>
                  <a:prstClr val="black"/>
                </a:solidFill>
                <a:latin typeface="Times New Roman" panose="02020603050405020304" pitchFamily="18" charset="0"/>
                <a:cs typeface="Times New Roman" panose="02020603050405020304" pitchFamily="18" charset="0"/>
              </a:rPr>
              <a:t>U.S. subsidiaries of foreign-owned firms contribute significantly to the economy of the United States. In 2012, they supported: </a:t>
            </a:r>
          </a:p>
          <a:p>
            <a:pPr marL="680862" lvl="1" indent="-171450" algn="just" eaLnBrk="1" fontAlgn="auto" hangingPunct="1">
              <a:spcBef>
                <a:spcPts val="0"/>
              </a:spcBef>
              <a:spcAft>
                <a:spcPts val="0"/>
              </a:spcAft>
              <a:buFont typeface="Wingdings" panose="05000000000000000000" pitchFamily="2" charset="2"/>
              <a:buChar char="§"/>
              <a:defRPr/>
            </a:pPr>
            <a:r>
              <a:rPr lang="en-US" sz="1400" dirty="0" smtClean="0">
                <a:solidFill>
                  <a:prstClr val="black"/>
                </a:solidFill>
                <a:latin typeface="Times New Roman" panose="02020603050405020304" pitchFamily="18" charset="0"/>
                <a:cs typeface="Times New Roman" panose="02020603050405020304" pitchFamily="18" charset="0"/>
              </a:rPr>
              <a:t>5.77 million U.S. workers</a:t>
            </a:r>
          </a:p>
          <a:p>
            <a:pPr marL="680862" lvl="1" indent="-171450" algn="just" eaLnBrk="1" fontAlgn="auto" hangingPunct="1">
              <a:spcBef>
                <a:spcPts val="0"/>
              </a:spcBef>
              <a:spcAft>
                <a:spcPts val="0"/>
              </a:spcAft>
              <a:buFont typeface="Wingdings" panose="05000000000000000000" pitchFamily="2" charset="2"/>
              <a:buChar char="§"/>
              <a:defRPr/>
            </a:pPr>
            <a:r>
              <a:rPr lang="en-US" sz="1400" dirty="0" smtClean="0">
                <a:solidFill>
                  <a:prstClr val="black"/>
                </a:solidFill>
                <a:latin typeface="Times New Roman" panose="02020603050405020304" pitchFamily="18" charset="0"/>
                <a:cs typeface="Times New Roman" panose="02020603050405020304" pitchFamily="18" charset="0"/>
              </a:rPr>
              <a:t>$455.5 billion in wages paid to employees</a:t>
            </a:r>
          </a:p>
          <a:p>
            <a:pPr marL="680862" lvl="1" indent="-171450" algn="just" eaLnBrk="1" fontAlgn="auto" hangingPunct="1">
              <a:spcBef>
                <a:spcPts val="0"/>
              </a:spcBef>
              <a:spcAft>
                <a:spcPts val="0"/>
              </a:spcAft>
              <a:buFont typeface="Wingdings" panose="05000000000000000000" pitchFamily="2" charset="2"/>
              <a:buChar char="§"/>
              <a:defRPr/>
            </a:pPr>
            <a:r>
              <a:rPr lang="en-US" sz="1400" dirty="0" smtClean="0">
                <a:solidFill>
                  <a:prstClr val="black"/>
                </a:solidFill>
                <a:latin typeface="Times New Roman" panose="02020603050405020304" pitchFamily="18" charset="0"/>
                <a:cs typeface="Times New Roman" panose="02020603050405020304" pitchFamily="18" charset="0"/>
              </a:rPr>
              <a:t>$47.9 billion invested in research and development (R&amp;D)</a:t>
            </a:r>
          </a:p>
          <a:p>
            <a:pPr marL="680862" lvl="1" indent="-171450" algn="just" eaLnBrk="1" fontAlgn="auto" hangingPunct="1">
              <a:spcBef>
                <a:spcPts val="0"/>
              </a:spcBef>
              <a:spcAft>
                <a:spcPts val="0"/>
              </a:spcAft>
              <a:buFont typeface="Wingdings" panose="05000000000000000000" pitchFamily="2" charset="2"/>
              <a:buChar char="§"/>
              <a:defRPr/>
            </a:pPr>
            <a:r>
              <a:rPr lang="en-US" sz="1400" dirty="0" smtClean="0">
                <a:solidFill>
                  <a:prstClr val="black"/>
                </a:solidFill>
                <a:latin typeface="Times New Roman" panose="02020603050405020304" pitchFamily="18" charset="0"/>
                <a:cs typeface="Times New Roman" panose="02020603050405020304" pitchFamily="18" charset="0"/>
              </a:rPr>
              <a:t>$201.4 billion in property, plant and equipment expenditures </a:t>
            </a:r>
          </a:p>
          <a:p>
            <a:pPr marL="680862" lvl="1" indent="-171450" algn="just" eaLnBrk="1" fontAlgn="auto" hangingPunct="1">
              <a:spcBef>
                <a:spcPts val="0"/>
              </a:spcBef>
              <a:spcAft>
                <a:spcPts val="600"/>
              </a:spcAft>
              <a:buFont typeface="Wingdings" panose="05000000000000000000" pitchFamily="2" charset="2"/>
              <a:buChar char="§"/>
              <a:defRPr/>
            </a:pPr>
            <a:r>
              <a:rPr lang="en-US" sz="1400" dirty="0" smtClean="0">
                <a:solidFill>
                  <a:prstClr val="black"/>
                </a:solidFill>
                <a:latin typeface="Times New Roman" panose="02020603050405020304" pitchFamily="18" charset="0"/>
                <a:cs typeface="Times New Roman" panose="02020603050405020304" pitchFamily="18" charset="0"/>
              </a:rPr>
              <a:t>Over 21 percent of all U.S. exports of goods</a:t>
            </a:r>
          </a:p>
          <a:p>
            <a:pPr eaLnBrk="1" fontAlgn="auto" hangingPunct="1">
              <a:spcBef>
                <a:spcPct val="0"/>
              </a:spcBef>
              <a:spcAft>
                <a:spcPts val="0"/>
              </a:spcAft>
              <a:defRPr/>
            </a:pPr>
            <a:endParaRPr lang="en-US" dirty="0" smtClean="0">
              <a:latin typeface="Times" charset="0"/>
            </a:endParaRPr>
          </a:p>
          <a:p>
            <a:pPr eaLnBrk="1" fontAlgn="auto" hangingPunct="1">
              <a:spcBef>
                <a:spcPct val="0"/>
              </a:spcBef>
              <a:spcAft>
                <a:spcPts val="0"/>
              </a:spcAft>
              <a:defRPr/>
            </a:pPr>
            <a:endParaRPr lang="en-US" dirty="0" smtClean="0">
              <a:latin typeface="Times" charset="0"/>
            </a:endParaRPr>
          </a:p>
          <a:p>
            <a:pPr eaLnBrk="1" fontAlgn="auto" hangingPunct="1">
              <a:spcBef>
                <a:spcPct val="0"/>
              </a:spcBef>
              <a:spcAft>
                <a:spcPts val="0"/>
              </a:spcAft>
              <a:defRPr/>
            </a:pPr>
            <a:r>
              <a:rPr lang="en-US" dirty="0" smtClean="0">
                <a:latin typeface="Times" charset="0"/>
              </a:rPr>
              <a:t>Talking Points:</a:t>
            </a:r>
          </a:p>
          <a:p>
            <a:pPr eaLnBrk="1" fontAlgn="auto" hangingPunct="1">
              <a:spcBef>
                <a:spcPct val="0"/>
              </a:spcBef>
              <a:spcAft>
                <a:spcPts val="0"/>
              </a:spcAft>
              <a:defRPr/>
            </a:pPr>
            <a:endParaRPr lang="en-US" dirty="0" smtClean="0">
              <a:latin typeface="Times" charset="0"/>
            </a:endParaRPr>
          </a:p>
          <a:p>
            <a:pPr eaLnBrk="1" fontAlgn="auto" hangingPunct="1">
              <a:spcBef>
                <a:spcPct val="0"/>
              </a:spcBef>
              <a:spcAft>
                <a:spcPts val="0"/>
              </a:spcAft>
              <a:defRPr/>
            </a:pPr>
            <a:r>
              <a:rPr lang="en-US" b="1" dirty="0" smtClean="0">
                <a:latin typeface="Times" charset="0"/>
              </a:rPr>
              <a:t>FDI strengthens our economy:</a:t>
            </a:r>
          </a:p>
          <a:p>
            <a:pPr marL="171438" indent="-171438" eaLnBrk="1" fontAlgn="auto" hangingPunct="1">
              <a:spcBef>
                <a:spcPct val="0"/>
              </a:spcBef>
              <a:spcAft>
                <a:spcPts val="0"/>
              </a:spcAft>
              <a:buFontTx/>
              <a:buChar char="-"/>
              <a:defRPr/>
            </a:pPr>
            <a:r>
              <a:rPr lang="en-US" dirty="0" smtClean="0">
                <a:latin typeface="Times" charset="0"/>
              </a:rPr>
              <a:t>The United States is the largest recipient of FDI in the world. </a:t>
            </a:r>
          </a:p>
          <a:p>
            <a:pPr marL="171438" indent="-171438" eaLnBrk="1" fontAlgn="auto" hangingPunct="1">
              <a:spcBef>
                <a:spcPct val="0"/>
              </a:spcBef>
              <a:spcAft>
                <a:spcPts val="0"/>
              </a:spcAft>
              <a:buFontTx/>
              <a:buChar char="-"/>
              <a:defRPr/>
            </a:pPr>
            <a:endParaRPr lang="en-US" dirty="0" smtClean="0">
              <a:latin typeface="Times" charset="0"/>
            </a:endParaRPr>
          </a:p>
          <a:p>
            <a:pPr marL="171438" indent="-171438" eaLnBrk="1" fontAlgn="auto" hangingPunct="1">
              <a:spcBef>
                <a:spcPct val="0"/>
              </a:spcBef>
              <a:spcAft>
                <a:spcPts val="0"/>
              </a:spcAft>
              <a:buFontTx/>
              <a:buChar char="-"/>
              <a:defRPr/>
            </a:pPr>
            <a:r>
              <a:rPr lang="en-US" dirty="0" smtClean="0">
                <a:latin typeface="Times" charset="0"/>
              </a:rPr>
              <a:t>Nearly 15 percent of all goods exported from the United States are by U.S. operations of foreign-owned companies. As the U.S. government focuses on maintaining balanced trade and encouraging firms to export, it is important to encourage FDI as a means to increasing U.S. exports. </a:t>
            </a:r>
          </a:p>
          <a:p>
            <a:pPr marL="171438" indent="-171438" eaLnBrk="1" fontAlgn="auto" hangingPunct="1">
              <a:spcBef>
                <a:spcPct val="0"/>
              </a:spcBef>
              <a:spcAft>
                <a:spcPts val="0"/>
              </a:spcAft>
              <a:buFontTx/>
              <a:buChar char="-"/>
              <a:defRPr/>
            </a:pPr>
            <a:endParaRPr lang="en-US" dirty="0" smtClean="0">
              <a:latin typeface="Times" charset="0"/>
            </a:endParaRPr>
          </a:p>
          <a:p>
            <a:pPr marL="171438" indent="-171438" eaLnBrk="1" fontAlgn="auto" hangingPunct="1">
              <a:spcBef>
                <a:spcPct val="0"/>
              </a:spcBef>
              <a:spcAft>
                <a:spcPts val="0"/>
              </a:spcAft>
              <a:buFontTx/>
              <a:buChar char="-"/>
              <a:defRPr/>
            </a:pPr>
            <a:r>
              <a:rPr lang="en-US" dirty="0" smtClean="0">
                <a:latin typeface="Times" charset="0"/>
              </a:rPr>
              <a:t>When companies invest in the United States, they hire U.S. workers. Not only are 5.6 million people workers across the United States employed by U.S. subsidiaries of foreign-owned firms, they earn substantial wages: more than $77,000 per year on average.</a:t>
            </a:r>
          </a:p>
          <a:p>
            <a:pPr marL="171438" indent="-171438" eaLnBrk="1" fontAlgn="auto" hangingPunct="1">
              <a:spcBef>
                <a:spcPct val="0"/>
              </a:spcBef>
              <a:spcAft>
                <a:spcPts val="0"/>
              </a:spcAft>
              <a:buFontTx/>
              <a:buChar char="-"/>
              <a:defRPr/>
            </a:pPr>
            <a:endParaRPr lang="en-US" dirty="0" smtClean="0">
              <a:latin typeface="Times" charset="0"/>
            </a:endParaRPr>
          </a:p>
          <a:p>
            <a:pPr marL="171438" indent="-171438" eaLnBrk="1" fontAlgn="auto" hangingPunct="1">
              <a:spcBef>
                <a:spcPct val="0"/>
              </a:spcBef>
              <a:spcAft>
                <a:spcPts val="0"/>
              </a:spcAft>
              <a:buFontTx/>
              <a:buChar char="-"/>
              <a:defRPr/>
            </a:pPr>
            <a:r>
              <a:rPr lang="en-US" dirty="0" smtClean="0">
                <a:latin typeface="Times" charset="0"/>
              </a:rPr>
              <a:t>When companies operate in the United States, they are a part of its economy in the long term and invest in their physical and intellectual property. In 2011 alone, these firms owned $1.6 trillion in gross PP&amp;E and invested $177 billion in improvements. They also spent more than $45 billion in R&amp;D in 2011, alone. </a:t>
            </a:r>
          </a:p>
          <a:p>
            <a:pPr marL="171438" indent="-171438" eaLnBrk="1" fontAlgn="auto" hangingPunct="1">
              <a:spcBef>
                <a:spcPct val="0"/>
              </a:spcBef>
              <a:spcAft>
                <a:spcPts val="0"/>
              </a:spcAft>
              <a:buFontTx/>
              <a:buChar char="-"/>
              <a:defRPr/>
            </a:pPr>
            <a:endParaRPr lang="en-US" dirty="0" smtClean="0">
              <a:latin typeface="Times" charset="0"/>
            </a:endParaRPr>
          </a:p>
          <a:p>
            <a:pPr eaLnBrk="1" fontAlgn="auto" hangingPunct="1">
              <a:spcBef>
                <a:spcPct val="0"/>
              </a:spcBef>
              <a:spcAft>
                <a:spcPts val="0"/>
              </a:spcAft>
              <a:defRPr/>
            </a:pPr>
            <a:r>
              <a:rPr lang="en-US" dirty="0" smtClean="0">
                <a:latin typeface="Times" charset="0"/>
              </a:rPr>
              <a:t>The economic impact of FDI goes far beyond capital and jobs. Companies investing in U.S. cities and communities are a part of their economic climate. They are a source of tax income, participate in the development of training programs and infrastructure, and are a valuable part of the value chain in their respective industries and business activities. </a:t>
            </a:r>
          </a:p>
          <a:p>
            <a:pPr eaLnBrk="1" fontAlgn="auto" hangingPunct="1">
              <a:spcBef>
                <a:spcPct val="0"/>
              </a:spcBef>
              <a:spcAft>
                <a:spcPts val="0"/>
              </a:spcAft>
              <a:defRPr/>
            </a:pPr>
            <a:endParaRPr lang="en-US" dirty="0" smtClean="0">
              <a:latin typeface="Times" charset="0"/>
            </a:endParaRPr>
          </a:p>
        </p:txBody>
      </p:sp>
    </p:spTree>
    <p:extLst>
      <p:ext uri="{BB962C8B-B14F-4D97-AF65-F5344CB8AC3E}">
        <p14:creationId xmlns:p14="http://schemas.microsoft.com/office/powerpoint/2010/main" val="317656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003766-A59A-4CDB-9BBA-45E4399B246B}"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9EC355-3D4F-4D0D-AA94-FC46C591E27D}" type="datetime1">
              <a:rPr lang="en-US" smtClean="0"/>
              <a:pPr/>
              <a:t>11/18/2015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6CC9483-2EC9-484C-B67A-11C392FEADCF}" type="slidenum">
              <a:rPr lang="en-US" smtClean="0"/>
              <a:pPr/>
              <a:t>‹#›</a:t>
            </a:fld>
            <a:endParaRPr lang="en-US" dirty="0"/>
          </a:p>
        </p:txBody>
      </p:sp>
      <p:sp>
        <p:nvSpPr>
          <p:cNvPr id="10" name="Text Box 3"/>
          <p:cNvSpPr txBox="1">
            <a:spLocks noChangeArrowheads="1"/>
          </p:cNvSpPr>
          <p:nvPr userDrawn="1"/>
        </p:nvSpPr>
        <p:spPr bwMode="auto">
          <a:xfrm>
            <a:off x="304800" y="1066800"/>
            <a:ext cx="8458200" cy="707886"/>
          </a:xfrm>
          <a:prstGeom prst="rect">
            <a:avLst/>
          </a:prstGeom>
          <a:noFill/>
          <a:ln w="9525">
            <a:noFill/>
            <a:miter lim="800000"/>
            <a:headEnd/>
            <a:tailEnd/>
          </a:ln>
        </p:spPr>
        <p:txBody>
          <a:bodyPr wrap="square">
            <a:spAutoFit/>
          </a:bodyPr>
          <a:lstStyle/>
          <a:p>
            <a:pPr marL="457200" indent="-457200">
              <a:buFontTx/>
              <a:buChar char="•"/>
              <a:defRPr/>
            </a:pPr>
            <a:endParaRPr lang="en-US" sz="2000" dirty="0" smtClean="0">
              <a:solidFill>
                <a:prstClr val="black"/>
              </a:solidFill>
              <a:latin typeface="Calibri" pitchFamily="34" charset="0"/>
              <a:ea typeface="Arial Unicode MS" pitchFamily="34" charset="-128"/>
              <a:cs typeface="Arial Unicode MS" pitchFamily="34" charset="-128"/>
            </a:endParaRPr>
          </a:p>
          <a:p>
            <a:pPr marL="457200" indent="-457200" fontAlgn="auto">
              <a:spcBef>
                <a:spcPts val="0"/>
              </a:spcBef>
              <a:spcAft>
                <a:spcPts val="0"/>
              </a:spcAft>
              <a:buFontTx/>
              <a:buChar char="•"/>
              <a:defRPr/>
            </a:pPr>
            <a:endParaRPr lang="en-US" sz="2000" dirty="0" smtClean="0">
              <a:solidFill>
                <a:prstClr val="black"/>
              </a:solidFill>
              <a:latin typeface="Calibri" pitchFamily="34" charset="0"/>
              <a:ea typeface="Arial Unicode MS" pitchFamily="34" charset="-128"/>
              <a:cs typeface="Arial Unicode MS" pitchFamily="34" charset="-128"/>
            </a:endParaRPr>
          </a:p>
        </p:txBody>
      </p:sp>
      <p:sp>
        <p:nvSpPr>
          <p:cNvPr id="11" name="Rectangle 2"/>
          <p:cNvSpPr txBox="1">
            <a:spLocks noChangeArrowheads="1"/>
          </p:cNvSpPr>
          <p:nvPr userDrawn="1"/>
        </p:nvSpPr>
        <p:spPr>
          <a:xfrm>
            <a:off x="304800" y="381000"/>
            <a:ext cx="7772400" cy="6858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n-US" sz="3300" b="1" dirty="0" smtClean="0">
              <a:solidFill>
                <a:schemeClr val="tx2">
                  <a:lumMod val="50000"/>
                </a:schemeClr>
              </a:solidFill>
              <a:cs typeface="Estrangelo Edessa" pitchFamily="66"/>
            </a:endParaRPr>
          </a:p>
        </p:txBody>
      </p:sp>
      <p:sp>
        <p:nvSpPr>
          <p:cNvPr id="12" name="Title 1"/>
          <p:cNvSpPr>
            <a:spLocks noGrp="1"/>
          </p:cNvSpPr>
          <p:nvPr>
            <p:ph type="title"/>
          </p:nvPr>
        </p:nvSpPr>
        <p:spPr>
          <a:xfrm>
            <a:off x="228600" y="274638"/>
            <a:ext cx="8229600" cy="639762"/>
          </a:xfrm>
        </p:spPr>
        <p:txBody>
          <a:bodyPr>
            <a:noAutofit/>
          </a:bodyPr>
          <a:lstStyle>
            <a:lvl1pPr algn="l">
              <a:defRPr sz="3600" b="1">
                <a:solidFill>
                  <a:schemeClr val="tx2">
                    <a:lumMod val="50000"/>
                  </a:schemeClr>
                </a:solidFill>
              </a:defRPr>
            </a:lvl1pPr>
          </a:lstStyle>
          <a:p>
            <a:r>
              <a:rPr lang="en-US" dirty="0" smtClean="0"/>
              <a:t>Click to edit Master title style</a:t>
            </a:r>
            <a:endParaRPr lang="en-US" dirty="0"/>
          </a:p>
        </p:txBody>
      </p:sp>
      <p:sp>
        <p:nvSpPr>
          <p:cNvPr id="13" name="Content Placeholder 2"/>
          <p:cNvSpPr>
            <a:spLocks noGrp="1"/>
          </p:cNvSpPr>
          <p:nvPr>
            <p:ph idx="1"/>
          </p:nvPr>
        </p:nvSpPr>
        <p:spPr>
          <a:xfrm>
            <a:off x="228600" y="990600"/>
            <a:ext cx="8229600" cy="4525963"/>
          </a:xfrm>
        </p:spPr>
        <p:txBody>
          <a:bodyPr/>
          <a:lstStyle>
            <a:lvl1pPr algn="l">
              <a:defRPr sz="2400"/>
            </a:lvl1pPr>
            <a:lvl2pPr algn="l">
              <a:defRPr sz="2000"/>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355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003766-A59A-4CDB-9BBA-45E4399B246B}"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5003766-A59A-4CDB-9BBA-45E4399B246B}"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003766-A59A-4CDB-9BBA-45E4399B246B}"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71950592-6812-4203-BC43-C714766BB8CD}" type="datetimeFigureOut">
              <a:rPr lang="en-US" smtClean="0"/>
              <a:pPr/>
              <a:t>11/18/2015</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003766-A59A-4CDB-9BBA-45E4399B24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381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553199"/>
            <a:ext cx="9144000" cy="3143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6200" y="6545769"/>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a:t>
            </a:fld>
            <a:endParaRPr lang="en-US" dirty="0"/>
          </a:p>
        </p:txBody>
      </p:sp>
      <p:sp>
        <p:nvSpPr>
          <p:cNvPr id="11" name="Slide Number Placeholder 5"/>
          <p:cNvSpPr txBox="1">
            <a:spLocks/>
          </p:cNvSpPr>
          <p:nvPr userDrawn="1"/>
        </p:nvSpPr>
        <p:spPr>
          <a:xfrm>
            <a:off x="0" y="6553199"/>
            <a:ext cx="9067800"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Adobe Garamond Pro"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0" dirty="0" smtClean="0">
                <a:latin typeface="Adobe Gothic Std B" pitchFamily="34" charset="-128"/>
                <a:ea typeface="Adobe Gothic Std B" pitchFamily="34" charset="-128"/>
              </a:rPr>
              <a:t>U.S. Department of Commerce  |  International Trade Administration  |  SelectUSA</a:t>
            </a:r>
            <a:endParaRPr lang="en-US" sz="1000" b="0" dirty="0">
              <a:latin typeface="Adobe Gothic Std B" pitchFamily="34" charset="-128"/>
              <a:ea typeface="Adobe Gothic Std B" pitchFamily="34" charset="-128"/>
            </a:endParaRPr>
          </a:p>
        </p:txBody>
      </p:sp>
      <p:pic>
        <p:nvPicPr>
          <p:cNvPr id="8" name="Picture 7"/>
          <p:cNvPicPr>
            <a:picLocks noChangeAspect="1"/>
          </p:cNvPicPr>
          <p:nvPr userDrawn="1"/>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849189" y="59500"/>
            <a:ext cx="1218611" cy="112682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Microsoft_Excel_97-2003_Worksheet2.xls"/></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File:NYCEDC_logo.svg" TargetMode="External"/><Relationship Id="rId13" Type="http://schemas.openxmlformats.org/officeDocument/2006/relationships/image" Target="../media/image26.png"/><Relationship Id="rId18" Type="http://schemas.openxmlformats.org/officeDocument/2006/relationships/image" Target="../media/image30.png"/><Relationship Id="rId26" Type="http://schemas.openxmlformats.org/officeDocument/2006/relationships/hyperlink" Target="http://www.wyomingeda.org/" TargetMode="External"/><Relationship Id="rId3" Type="http://schemas.openxmlformats.org/officeDocument/2006/relationships/hyperlink" Target="http://en.wikipedia.org/wiki/File:Idaho_Department_of_Commerce_seal.JPG" TargetMode="External"/><Relationship Id="rId21" Type="http://schemas.openxmlformats.org/officeDocument/2006/relationships/hyperlink" Target="https://www.texasedc.org/" TargetMode="External"/><Relationship Id="rId34" Type="http://schemas.openxmlformats.org/officeDocument/2006/relationships/image" Target="../media/image39.png"/><Relationship Id="rId7" Type="http://schemas.openxmlformats.org/officeDocument/2006/relationships/image" Target="../media/image22.png"/><Relationship Id="rId12" Type="http://schemas.openxmlformats.org/officeDocument/2006/relationships/image" Target="../media/image25.jpeg"/><Relationship Id="rId17" Type="http://schemas.openxmlformats.org/officeDocument/2006/relationships/image" Target="../media/image29.jpeg"/><Relationship Id="rId25" Type="http://schemas.openxmlformats.org/officeDocument/2006/relationships/image" Target="../media/image34.png"/><Relationship Id="rId33" Type="http://schemas.openxmlformats.org/officeDocument/2006/relationships/hyperlink" Target="http://www.sfced.org/" TargetMode="External"/><Relationship Id="rId2" Type="http://schemas.openxmlformats.org/officeDocument/2006/relationships/notesSlide" Target="../notesSlides/notesSlide17.xml"/><Relationship Id="rId16" Type="http://schemas.openxmlformats.org/officeDocument/2006/relationships/image" Target="../media/image28.png"/><Relationship Id="rId20" Type="http://schemas.openxmlformats.org/officeDocument/2006/relationships/image" Target="../media/image31.png"/><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hyperlink" Target="http://en.wikipedia.org/wiki/File:Georgia_USA_logo.jpg" TargetMode="External"/><Relationship Id="rId24" Type="http://schemas.openxmlformats.org/officeDocument/2006/relationships/image" Target="../media/image33.png"/><Relationship Id="rId32" Type="http://schemas.openxmlformats.org/officeDocument/2006/relationships/image" Target="../media/image38.png"/><Relationship Id="rId5" Type="http://schemas.openxmlformats.org/officeDocument/2006/relationships/image" Target="../media/image20.jpeg"/><Relationship Id="rId15" Type="http://schemas.openxmlformats.org/officeDocument/2006/relationships/hyperlink" Target="http://www.yesvirginiabeach.com/" TargetMode="External"/><Relationship Id="rId23" Type="http://schemas.openxmlformats.org/officeDocument/2006/relationships/hyperlink" Target="//upload.wikimedia.org/wikipedia/en/7/7b/GHP-color_logo.png" TargetMode="External"/><Relationship Id="rId28" Type="http://schemas.openxmlformats.org/officeDocument/2006/relationships/hyperlink" Target="http://www.brightonedc.org/" TargetMode="External"/><Relationship Id="rId10" Type="http://schemas.openxmlformats.org/officeDocument/2006/relationships/image" Target="../media/image24.png"/><Relationship Id="rId19" Type="http://schemas.openxmlformats.org/officeDocument/2006/relationships/hyperlink" Target="http://www.edcutah.org/index.php" TargetMode="External"/><Relationship Id="rId31" Type="http://schemas.openxmlformats.org/officeDocument/2006/relationships/hyperlink" Target="http://www.miamidade.gov/" TargetMode="External"/><Relationship Id="rId4" Type="http://schemas.openxmlformats.org/officeDocument/2006/relationships/image" Target="../media/image19.jpeg"/><Relationship Id="rId9" Type="http://schemas.openxmlformats.org/officeDocument/2006/relationships/image" Target="../media/image23.png"/><Relationship Id="rId14" Type="http://schemas.openxmlformats.org/officeDocument/2006/relationships/image" Target="../media/image27.jpeg"/><Relationship Id="rId22" Type="http://schemas.openxmlformats.org/officeDocument/2006/relationships/image" Target="../media/image32.png"/><Relationship Id="rId27" Type="http://schemas.openxmlformats.org/officeDocument/2006/relationships/image" Target="../media/image35.png"/><Relationship Id="rId30"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lectusa.commerce.gov/upcoming-event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electusa.commerce.gov/2016-summit.html" TargetMode="External"/><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Nathan.Regan@trade.gov" TargetMode="External"/><Relationship Id="rId2" Type="http://schemas.openxmlformats.org/officeDocument/2006/relationships/hyperlink" Target="mailto:Dhiraj.Mani@trade.gov" TargetMode="Externa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imgres?imgurl=http://www.simplymac.com/blog/wp-content/uploads/2013/03/PresidentialSeal.jpg&amp;imgrefurl=http://www.simplymac.com/blog/2013/03/the-white-house-supports-unlocking-phones/&amp;usg=__vaZQo0yPQdqz0KEOPWC3JNZcYNE=&amp;h=1585&amp;w=1604&amp;sz=384&amp;hl=en&amp;start=1&amp;sig2=5NcWJ3AEAflcDWwvXXoqbg&amp;zoom=1&amp;tbnid=UJS7IVr6RUv1BM:&amp;tbnh=148&amp;tbnw=150&amp;ei=nvGXUanSHKPA0QH-zoCwBg&amp;prev=/images?q=the+white+house+seal&amp;sa=X&amp;rls=com.microsoft:*&amp;hl=en&amp;tbm=isch&amp;itbs=1&amp;sa=X&amp;ved=0CCwQrQMwAA" TargetMode="External"/><Relationship Id="rId5" Type="http://schemas.openxmlformats.org/officeDocument/2006/relationships/image" Target="../media/image4.gif"/><Relationship Id="rId4" Type="http://schemas.openxmlformats.org/officeDocument/2006/relationships/hyperlink" Target="http://www.whitehouse.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mailto:Seth.Isenberg@trade.gov" TargetMode="External"/><Relationship Id="rId3" Type="http://schemas.openxmlformats.org/officeDocument/2006/relationships/hyperlink" Target="mailto:John.McKiel@trade.gov" TargetMode="External"/><Relationship Id="rId7" Type="http://schemas.openxmlformats.org/officeDocument/2006/relationships/hyperlink" Target="mailto:Alev.Gunay@trade.gov" TargetMode="External"/><Relationship Id="rId2" Type="http://schemas.openxmlformats.org/officeDocument/2006/relationships/hyperlink" Target="mailto:David.Campbell@trade.gov" TargetMode="External"/><Relationship Id="rId1" Type="http://schemas.openxmlformats.org/officeDocument/2006/relationships/slideLayout" Target="../slideLayouts/slideLayout7.xml"/><Relationship Id="rId6" Type="http://schemas.openxmlformats.org/officeDocument/2006/relationships/hyperlink" Target="mailto:Steve.Miller@trade.gov" TargetMode="External"/><Relationship Id="rId5" Type="http://schemas.openxmlformats.org/officeDocument/2006/relationships/hyperlink" Target="mailto:Keida.Ackerman@trade.gov" TargetMode="External"/><Relationship Id="rId10" Type="http://schemas.openxmlformats.org/officeDocument/2006/relationships/hyperlink" Target="mailto:Rebecca.Moudry@trade.gov" TargetMode="External"/><Relationship Id="rId4" Type="http://schemas.openxmlformats.org/officeDocument/2006/relationships/hyperlink" Target="mailto:Nathan.Regan@trade.gov" TargetMode="External"/><Relationship Id="rId9" Type="http://schemas.openxmlformats.org/officeDocument/2006/relationships/hyperlink" Target="mailto:Diana.Fonovich@trade.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solidFill>
                  <a:schemeClr val="accent1"/>
                </a:solidFill>
                <a:latin typeface="Calibri" pitchFamily="34" charset="0"/>
                <a:ea typeface="Arial Unicode MS" pitchFamily="34" charset="-128"/>
                <a:cs typeface="Arial Unicode MS" pitchFamily="34" charset="-128"/>
              </a:rPr>
              <a:t>Facilitating Business Investment in the United States</a:t>
            </a:r>
            <a:br>
              <a:rPr lang="en-US" sz="4000" b="1" dirty="0" smtClean="0">
                <a:solidFill>
                  <a:schemeClr val="accent1"/>
                </a:solidFill>
                <a:latin typeface="Calibri" pitchFamily="34" charset="0"/>
                <a:ea typeface="Arial Unicode MS" pitchFamily="34" charset="-128"/>
                <a:cs typeface="Arial Unicode MS" pitchFamily="34" charset="-128"/>
              </a:rPr>
            </a:br>
            <a:r>
              <a:rPr lang="it-IT" sz="2800" i="1" cap="none" dirty="0" smtClean="0">
                <a:solidFill>
                  <a:schemeClr val="tx1">
                    <a:lumMod val="65000"/>
                    <a:lumOff val="35000"/>
                  </a:schemeClr>
                </a:solidFill>
                <a:latin typeface="Adobe Garamond Pro" pitchFamily="18" charset="0"/>
              </a:rPr>
              <a:t>SelectUSA</a:t>
            </a:r>
            <a:endParaRPr lang="en-US" sz="2800" i="1" cap="none" dirty="0">
              <a:solidFill>
                <a:schemeClr val="tx1">
                  <a:lumMod val="65000"/>
                  <a:lumOff val="35000"/>
                </a:schemeClr>
              </a:solidFill>
              <a:latin typeface="Adobe Garamond Pro" pitchFamily="18" charset="0"/>
            </a:endParaRPr>
          </a:p>
        </p:txBody>
      </p:sp>
      <p:sp>
        <p:nvSpPr>
          <p:cNvPr id="3" name="Subtitle 2"/>
          <p:cNvSpPr>
            <a:spLocks noGrp="1"/>
          </p:cNvSpPr>
          <p:nvPr>
            <p:ph type="subTitle" idx="1"/>
          </p:nvPr>
        </p:nvSpPr>
        <p:spPr>
          <a:xfrm>
            <a:off x="685800" y="3657600"/>
            <a:ext cx="7848600" cy="1905000"/>
          </a:xfrm>
        </p:spPr>
        <p:txBody>
          <a:bodyPr>
            <a:normAutofit fontScale="85000" lnSpcReduction="20000"/>
          </a:bodyPr>
          <a:lstStyle/>
          <a:p>
            <a:r>
              <a:rPr lang="en-US" sz="2000" b="1" dirty="0" smtClean="0">
                <a:solidFill>
                  <a:schemeClr val="tx1"/>
                </a:solidFill>
                <a:latin typeface="Calibri" panose="020F0502020204030204" pitchFamily="34" charset="0"/>
              </a:rPr>
              <a:t>Seth Isenberg</a:t>
            </a:r>
            <a:endParaRPr lang="en-US" sz="2000" b="1" dirty="0">
              <a:solidFill>
                <a:schemeClr val="tx1"/>
              </a:solidFill>
              <a:latin typeface="Calibri" panose="020F0502020204030204" pitchFamily="34" charset="0"/>
            </a:endParaRPr>
          </a:p>
          <a:p>
            <a:r>
              <a:rPr lang="en-US" sz="2000" dirty="0" smtClean="0">
                <a:solidFill>
                  <a:schemeClr val="tx1"/>
                </a:solidFill>
                <a:latin typeface="Calibri" panose="020F0502020204030204" pitchFamily="34" charset="0"/>
              </a:rPr>
              <a:t>Senior International Investment Specialist</a:t>
            </a:r>
          </a:p>
          <a:p>
            <a:r>
              <a:rPr lang="en-US" sz="2000" dirty="0" smtClean="0">
                <a:solidFill>
                  <a:schemeClr val="tx1"/>
                </a:solidFill>
                <a:latin typeface="Calibri" panose="020F0502020204030204" pitchFamily="34" charset="0"/>
              </a:rPr>
              <a:t>SelectUSA</a:t>
            </a:r>
            <a:endParaRPr lang="en-US" sz="2000" dirty="0">
              <a:solidFill>
                <a:schemeClr val="tx1"/>
              </a:solidFill>
              <a:latin typeface="Calibri" panose="020F0502020204030204" pitchFamily="34" charset="0"/>
            </a:endParaRPr>
          </a:p>
          <a:p>
            <a:r>
              <a:rPr lang="en-US" sz="2000" dirty="0">
                <a:solidFill>
                  <a:schemeClr val="tx1"/>
                </a:solidFill>
                <a:latin typeface="Calibri" panose="020F0502020204030204" pitchFamily="34" charset="0"/>
              </a:rPr>
              <a:t>Tel: </a:t>
            </a:r>
            <a:r>
              <a:rPr lang="en-US" sz="2000" dirty="0" smtClean="0">
                <a:solidFill>
                  <a:schemeClr val="tx1"/>
                </a:solidFill>
                <a:latin typeface="Calibri" panose="020F0502020204030204" pitchFamily="34" charset="0"/>
              </a:rPr>
              <a:t>+1 202 482 0588</a:t>
            </a:r>
            <a:endParaRPr lang="en-US" sz="2000" dirty="0">
              <a:solidFill>
                <a:schemeClr val="tx1"/>
              </a:solidFill>
              <a:latin typeface="Calibri" panose="020F0502020204030204" pitchFamily="34" charset="0"/>
            </a:endParaRPr>
          </a:p>
          <a:p>
            <a:r>
              <a:rPr lang="en-US" sz="2000" dirty="0">
                <a:solidFill>
                  <a:schemeClr val="tx1"/>
                </a:solidFill>
                <a:latin typeface="Calibri" panose="020F0502020204030204" pitchFamily="34" charset="0"/>
              </a:rPr>
              <a:t>E-mail: </a:t>
            </a:r>
            <a:r>
              <a:rPr lang="en-US" sz="2000" dirty="0">
                <a:solidFill>
                  <a:schemeClr val="tx1"/>
                </a:solidFill>
                <a:latin typeface="Calibri" panose="020F0502020204030204" pitchFamily="34" charset="0"/>
              </a:rPr>
              <a:t>S</a:t>
            </a:r>
            <a:r>
              <a:rPr lang="en-US" sz="2000" dirty="0" smtClean="0">
                <a:solidFill>
                  <a:schemeClr val="tx1"/>
                </a:solidFill>
                <a:latin typeface="Calibri" panose="020F0502020204030204" pitchFamily="34" charset="0"/>
              </a:rPr>
              <a:t>eth.Isenberg@trade.gov</a:t>
            </a:r>
            <a:endParaRPr lang="en-US" sz="2000" dirty="0" smtClean="0">
              <a:solidFill>
                <a:schemeClr val="tx1"/>
              </a:solidFill>
              <a:latin typeface="Calibri" panose="020F0502020204030204" pitchFamily="34" charset="0"/>
            </a:endParaRPr>
          </a:p>
          <a:p>
            <a:endParaRPr lang="en-US" sz="2000" dirty="0">
              <a:solidFill>
                <a:schemeClr val="tx1"/>
              </a:solidFill>
              <a:latin typeface="Calibri" panose="020F0502020204030204" pitchFamily="34" charset="0"/>
            </a:endParaRPr>
          </a:p>
          <a:p>
            <a:r>
              <a:rPr lang="en-US" sz="2000" dirty="0" smtClean="0">
                <a:solidFill>
                  <a:schemeClr val="tx1"/>
                </a:solidFill>
                <a:latin typeface="Calibri" panose="020F0502020204030204" pitchFamily="34" charset="0"/>
              </a:rPr>
              <a:t>November 2015</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10609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229600" cy="609600"/>
          </a:xfrm>
        </p:spPr>
        <p:txBody>
          <a:bodyPr anchor="t">
            <a:noAutofit/>
          </a:bodyPr>
          <a:lstStyle/>
          <a:p>
            <a:pPr eaLnBrk="1" fontAlgn="auto" hangingPunct="1">
              <a:spcAft>
                <a:spcPts val="0"/>
              </a:spcAft>
              <a:defRPr/>
            </a:pPr>
            <a:r>
              <a:rPr lang="en-US" sz="3200" b="1" dirty="0" smtClean="0">
                <a:latin typeface="Calibri" panose="020F0502020204030204" pitchFamily="34" charset="0"/>
                <a:cs typeface="+mj-cs"/>
              </a:rPr>
              <a:t>FDI Benefits the U.S. Economy</a:t>
            </a:r>
          </a:p>
        </p:txBody>
      </p:sp>
      <p:grpSp>
        <p:nvGrpSpPr>
          <p:cNvPr id="18435" name="Group 1"/>
          <p:cNvGrpSpPr>
            <a:grpSpLocks/>
          </p:cNvGrpSpPr>
          <p:nvPr/>
        </p:nvGrpSpPr>
        <p:grpSpPr bwMode="auto">
          <a:xfrm>
            <a:off x="139700" y="1409700"/>
            <a:ext cx="9004300" cy="5232400"/>
            <a:chOff x="139700" y="1465261"/>
            <a:chExt cx="9004300" cy="5232202"/>
          </a:xfrm>
        </p:grpSpPr>
        <p:sp>
          <p:nvSpPr>
            <p:cNvPr id="18439" name="Text Box 5"/>
            <p:cNvSpPr txBox="1">
              <a:spLocks noChangeArrowheads="1"/>
            </p:cNvSpPr>
            <p:nvPr/>
          </p:nvSpPr>
          <p:spPr bwMode="auto">
            <a:xfrm>
              <a:off x="139700" y="1502628"/>
              <a:ext cx="31242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2400" b="1">
                  <a:solidFill>
                    <a:schemeClr val="tx2"/>
                  </a:solidFill>
                  <a:latin typeface="Calibri" pitchFamily="34" charset="0"/>
                  <a:ea typeface="Arial Unicode MS" pitchFamily="34" charset="-128"/>
                  <a:cs typeface="Arial Unicode MS" pitchFamily="34" charset="-128"/>
                </a:rPr>
                <a:t>#1</a:t>
              </a: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r>
                <a:rPr lang="en-US" altLang="en-US" sz="2400" b="1">
                  <a:solidFill>
                    <a:schemeClr val="tx2"/>
                  </a:solidFill>
                  <a:latin typeface="Calibri" pitchFamily="34" charset="0"/>
                  <a:ea typeface="Arial Unicode MS" pitchFamily="34" charset="-128"/>
                  <a:cs typeface="Arial Unicode MS" pitchFamily="34" charset="-128"/>
                </a:rPr>
                <a:t>21% of U.S. Exports</a:t>
              </a: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8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8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2400" b="1">
                <a:solidFill>
                  <a:schemeClr val="tx2"/>
                </a:solidFill>
                <a:latin typeface="Calibri" pitchFamily="34" charset="0"/>
                <a:ea typeface="Arial Unicode MS" pitchFamily="34" charset="-128"/>
                <a:cs typeface="Arial Unicode MS" pitchFamily="34" charset="-128"/>
              </a:endParaRPr>
            </a:p>
            <a:p>
              <a:pPr algn="r" eaLnBrk="1" hangingPunct="1"/>
              <a:r>
                <a:rPr lang="en-US" altLang="en-US" sz="2400" b="1">
                  <a:solidFill>
                    <a:schemeClr val="tx2"/>
                  </a:solidFill>
                  <a:latin typeface="Calibri" pitchFamily="34" charset="0"/>
                  <a:ea typeface="Arial Unicode MS" pitchFamily="34" charset="-128"/>
                  <a:cs typeface="Arial Unicode MS" pitchFamily="34" charset="-128"/>
                </a:rPr>
                <a:t>5.8 million U.S. Jobs</a:t>
              </a:r>
            </a:p>
            <a:p>
              <a:pPr algn="r" eaLnBrk="1" hangingPunct="1"/>
              <a:endParaRPr lang="en-US" altLang="en-US" sz="2400" b="1">
                <a:solidFill>
                  <a:schemeClr val="tx2"/>
                </a:solidFill>
                <a:latin typeface="Calibri" pitchFamily="34" charset="0"/>
                <a:ea typeface="Arial Unicode MS" pitchFamily="34" charset="-128"/>
                <a:cs typeface="Arial Unicode MS" pitchFamily="34" charset="-128"/>
              </a:endParaRPr>
            </a:p>
            <a:p>
              <a:pPr algn="r" eaLnBrk="1" hangingPunct="1"/>
              <a:r>
                <a:rPr lang="en-US" altLang="en-US" sz="2400" b="1">
                  <a:solidFill>
                    <a:schemeClr val="tx2"/>
                  </a:solidFill>
                  <a:latin typeface="Calibri" pitchFamily="34" charset="0"/>
                  <a:ea typeface="Arial Unicode MS" pitchFamily="34" charset="-128"/>
                  <a:cs typeface="Arial Unicode MS" pitchFamily="34" charset="-128"/>
                </a:rPr>
                <a:t>Average Annual Wage</a:t>
              </a:r>
            </a:p>
            <a:p>
              <a:pPr algn="r" eaLnBrk="1" hangingPunct="1"/>
              <a:r>
                <a:rPr lang="en-US" altLang="en-US" sz="2400" b="1">
                  <a:solidFill>
                    <a:schemeClr val="tx2"/>
                  </a:solidFill>
                  <a:latin typeface="Calibri" pitchFamily="34" charset="0"/>
                  <a:ea typeface="Arial Unicode MS" pitchFamily="34" charset="-128"/>
                  <a:cs typeface="Arial Unicode MS" pitchFamily="34" charset="-128"/>
                </a:rPr>
                <a:t>$78,927 </a:t>
              </a: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8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800" b="1">
                <a:solidFill>
                  <a:schemeClr val="tx2"/>
                </a:solidFill>
                <a:latin typeface="Calibri" pitchFamily="34" charset="0"/>
                <a:ea typeface="Arial Unicode MS" pitchFamily="34" charset="-128"/>
                <a:cs typeface="Arial Unicode MS" pitchFamily="34" charset="-128"/>
              </a:endParaRPr>
            </a:p>
            <a:p>
              <a:pPr algn="r" eaLnBrk="1" hangingPunct="1"/>
              <a:endParaRPr lang="en-US" altLang="en-US" sz="1000" b="1">
                <a:solidFill>
                  <a:schemeClr val="tx2"/>
                </a:solidFill>
                <a:latin typeface="Calibri" pitchFamily="34" charset="0"/>
                <a:ea typeface="Arial Unicode MS" pitchFamily="34" charset="-128"/>
                <a:cs typeface="Arial Unicode MS" pitchFamily="34" charset="-128"/>
              </a:endParaRPr>
            </a:p>
            <a:p>
              <a:pPr algn="r" eaLnBrk="1" hangingPunct="1"/>
              <a:r>
                <a:rPr lang="en-US" altLang="en-US" sz="2400" b="1">
                  <a:solidFill>
                    <a:schemeClr val="tx2"/>
                  </a:solidFill>
                  <a:latin typeface="Calibri" pitchFamily="34" charset="0"/>
                  <a:ea typeface="Arial Unicode MS" pitchFamily="34" charset="-128"/>
                  <a:cs typeface="Arial Unicode MS" pitchFamily="34" charset="-128"/>
                </a:rPr>
                <a:t>R&amp;D Investments</a:t>
              </a:r>
            </a:p>
            <a:p>
              <a:pPr algn="r" eaLnBrk="1" hangingPunct="1"/>
              <a:endParaRPr lang="en-US" altLang="en-US" sz="2400" b="1">
                <a:latin typeface="Calibri" pitchFamily="34" charset="0"/>
                <a:ea typeface="Arial Unicode MS" pitchFamily="34" charset="-128"/>
                <a:cs typeface="Arial Unicode MS" pitchFamily="34" charset="-128"/>
              </a:endParaRPr>
            </a:p>
          </p:txBody>
        </p:sp>
        <p:sp>
          <p:nvSpPr>
            <p:cNvPr id="18440" name="Text Box 4"/>
            <p:cNvSpPr txBox="1">
              <a:spLocks noChangeArrowheads="1"/>
            </p:cNvSpPr>
            <p:nvPr/>
          </p:nvSpPr>
          <p:spPr bwMode="auto">
            <a:xfrm>
              <a:off x="3886200" y="1465261"/>
              <a:ext cx="52578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latin typeface="Calibri" pitchFamily="34" charset="0"/>
                  <a:ea typeface="Arial Unicode MS" pitchFamily="34" charset="-128"/>
                  <a:cs typeface="Arial Unicode MS" pitchFamily="34" charset="-128"/>
                </a:rPr>
                <a:t>The United States is the largest recipient of foreign direct investment in the world.</a:t>
              </a:r>
            </a:p>
            <a:p>
              <a:pPr eaLnBrk="1" hangingPunct="1"/>
              <a:endParaRPr lang="en-US" altLang="en-US" sz="2000">
                <a:latin typeface="Calibri" pitchFamily="34" charset="0"/>
                <a:ea typeface="Arial Unicode MS" pitchFamily="34" charset="-128"/>
                <a:cs typeface="Arial Unicode MS" pitchFamily="34" charset="-128"/>
              </a:endParaRPr>
            </a:p>
            <a:p>
              <a:pPr eaLnBrk="1" hangingPunct="1"/>
              <a:r>
                <a:rPr lang="en-US" altLang="en-US" sz="2000">
                  <a:latin typeface="Calibri" pitchFamily="34" charset="0"/>
                  <a:ea typeface="Arial Unicode MS" pitchFamily="34" charset="-128"/>
                  <a:cs typeface="Arial Unicode MS" pitchFamily="34" charset="-128"/>
                </a:rPr>
                <a:t>In 2012, U.S. subsidiaries of foreign-owned firms accounted for over 21 percent of all U.S. goods exports.</a:t>
              </a:r>
            </a:p>
            <a:p>
              <a:pPr eaLnBrk="1" hangingPunct="1"/>
              <a:endParaRPr lang="en-US" altLang="en-US" sz="2000">
                <a:latin typeface="Calibri" pitchFamily="34" charset="0"/>
                <a:ea typeface="Arial Unicode MS" pitchFamily="34" charset="-128"/>
                <a:cs typeface="Arial Unicode MS" pitchFamily="34" charset="-128"/>
              </a:endParaRPr>
            </a:p>
            <a:p>
              <a:pPr eaLnBrk="1" hangingPunct="1"/>
              <a:r>
                <a:rPr lang="en-US" altLang="en-US" sz="2000">
                  <a:latin typeface="Calibri" pitchFamily="34" charset="0"/>
                  <a:ea typeface="Arial Unicode MS" pitchFamily="34" charset="-128"/>
                  <a:cs typeface="Arial Unicode MS" pitchFamily="34" charset="-128"/>
                </a:rPr>
                <a:t>In 2012, subsidiaries employed 5.8 million U.S. workers.</a:t>
              </a:r>
            </a:p>
            <a:p>
              <a:pPr eaLnBrk="1" hangingPunct="1"/>
              <a:endParaRPr lang="en-US" altLang="en-US" sz="2000">
                <a:latin typeface="Calibri" pitchFamily="34" charset="0"/>
                <a:ea typeface="Arial Unicode MS" pitchFamily="34" charset="-128"/>
                <a:cs typeface="Arial Unicode MS" pitchFamily="34" charset="-128"/>
              </a:endParaRPr>
            </a:p>
            <a:p>
              <a:pPr eaLnBrk="1" hangingPunct="1"/>
              <a:r>
                <a:rPr lang="en-US" altLang="en-US" sz="2000">
                  <a:latin typeface="Calibri" pitchFamily="34" charset="0"/>
                  <a:ea typeface="Arial Unicode MS" pitchFamily="34" charset="-128"/>
                  <a:cs typeface="Arial Unicode MS" pitchFamily="34" charset="-128"/>
                </a:rPr>
                <a:t>In 2012, subsidiaries contributed $455 billion in wages to U.S. employees</a:t>
              </a:r>
            </a:p>
            <a:p>
              <a:pPr eaLnBrk="1" hangingPunct="1"/>
              <a:endParaRPr lang="en-US" altLang="en-US" sz="2000">
                <a:latin typeface="Calibri" pitchFamily="34" charset="0"/>
                <a:ea typeface="Arial Unicode MS" pitchFamily="34" charset="-128"/>
                <a:cs typeface="Arial Unicode MS" pitchFamily="34" charset="-128"/>
              </a:endParaRPr>
            </a:p>
            <a:p>
              <a:pPr eaLnBrk="1" hangingPunct="1"/>
              <a:endParaRPr lang="en-US" altLang="en-US" sz="1000">
                <a:latin typeface="Calibri" pitchFamily="34" charset="0"/>
                <a:ea typeface="Arial Unicode MS" pitchFamily="34" charset="-128"/>
                <a:cs typeface="Arial Unicode MS" pitchFamily="34" charset="-128"/>
              </a:endParaRPr>
            </a:p>
            <a:p>
              <a:pPr eaLnBrk="1" hangingPunct="1"/>
              <a:r>
                <a:rPr lang="en-US" altLang="en-US" sz="2000">
                  <a:latin typeface="Calibri" pitchFamily="34" charset="0"/>
                  <a:ea typeface="Arial Unicode MS" pitchFamily="34" charset="-128"/>
                  <a:cs typeface="Arial Unicode MS" pitchFamily="34" charset="-128"/>
                </a:rPr>
                <a:t>In 2012, subsidiaries invested $48.0 billion in research and development in the United States</a:t>
              </a:r>
            </a:p>
            <a:p>
              <a:pPr eaLnBrk="1" hangingPunct="1"/>
              <a:endParaRPr lang="en-US" altLang="en-US" sz="2000">
                <a:latin typeface="Adobe Garamond Pro"/>
                <a:ea typeface="Arial Unicode MS" pitchFamily="34" charset="-128"/>
                <a:cs typeface="Arial Unicode MS" pitchFamily="34" charset="-128"/>
              </a:endParaRPr>
            </a:p>
          </p:txBody>
        </p:sp>
        <p:cxnSp>
          <p:nvCxnSpPr>
            <p:cNvPr id="7" name="Straight Arrow Connector 6"/>
            <p:cNvCxnSpPr/>
            <p:nvPr/>
          </p:nvCxnSpPr>
          <p:spPr>
            <a:xfrm>
              <a:off x="3276600" y="1731951"/>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76600" y="2570119"/>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76600" y="3865470"/>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76600" y="4703638"/>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63900" y="5922792"/>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8437" name="Text Box 6"/>
          <p:cNvSpPr txBox="1">
            <a:spLocks noChangeArrowheads="1"/>
          </p:cNvSpPr>
          <p:nvPr/>
        </p:nvSpPr>
        <p:spPr bwMode="auto">
          <a:xfrm>
            <a:off x="0" y="6510338"/>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solidFill>
                  <a:schemeClr val="bg1"/>
                </a:solidFill>
                <a:latin typeface="Calibri" pitchFamily="34" charset="0"/>
                <a:ea typeface="Adobe Gothic Std B"/>
                <a:cs typeface="Adobe Gothic Std B"/>
              </a:rPr>
              <a:t>Source: Department of Commerce, Bureau of Economic Analysis – FDI by</a:t>
            </a:r>
          </a:p>
          <a:p>
            <a:pPr eaLnBrk="1" hangingPunct="1"/>
            <a:r>
              <a:rPr lang="en-US" altLang="en-US" sz="1000">
                <a:solidFill>
                  <a:schemeClr val="bg1"/>
                </a:solidFill>
                <a:latin typeface="Calibri" pitchFamily="34" charset="0"/>
                <a:ea typeface="Adobe Gothic Std B"/>
                <a:cs typeface="Adobe Gothic Std B"/>
              </a:rPr>
              <a:t>majority  foreign-owned firms, UNCTADStat</a:t>
            </a:r>
          </a:p>
        </p:txBody>
      </p:sp>
      <p:sp>
        <p:nvSpPr>
          <p:cNvPr id="18438" name="Slide Number Placeholder 5"/>
          <p:cNvSpPr txBox="1">
            <a:spLocks/>
          </p:cNvSpPr>
          <p:nvPr/>
        </p:nvSpPr>
        <p:spPr bwMode="auto">
          <a:xfrm>
            <a:off x="8305800" y="91440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5000"/>
              <a:buFont typeface="Arial" pitchFamily="34" charset="0"/>
              <a:buChar char="•"/>
              <a:defRPr sz="2400">
                <a:solidFill>
                  <a:schemeClr val="tx1"/>
                </a:solidFill>
                <a:latin typeface="Adobe Garamond Pro"/>
              </a:defRPr>
            </a:lvl1pPr>
            <a:lvl2pPr indent="-182563">
              <a:spcBef>
                <a:spcPct val="20000"/>
              </a:spcBef>
              <a:buClr>
                <a:schemeClr val="accent1"/>
              </a:buClr>
              <a:buSzPct val="85000"/>
              <a:buFont typeface="Arial" pitchFamily="34" charset="0"/>
              <a:buChar char="•"/>
              <a:defRPr sz="2000">
                <a:solidFill>
                  <a:schemeClr val="tx1"/>
                </a:solidFill>
                <a:latin typeface="Adobe Garamond Pro"/>
              </a:defRPr>
            </a:lvl2pPr>
            <a:lvl3pPr marL="730250" indent="-182563">
              <a:spcBef>
                <a:spcPct val="20000"/>
              </a:spcBef>
              <a:buClr>
                <a:schemeClr val="accent1"/>
              </a:buClr>
              <a:buSzPct val="90000"/>
              <a:buFont typeface="Arial" pitchFamily="34" charset="0"/>
              <a:buChar char="•"/>
              <a:defRPr>
                <a:solidFill>
                  <a:schemeClr val="tx1"/>
                </a:solidFill>
                <a:latin typeface="Adobe Garamond Pro"/>
              </a:defRPr>
            </a:lvl3pPr>
            <a:lvl4pPr marL="1004888" indent="-182563">
              <a:spcBef>
                <a:spcPct val="20000"/>
              </a:spcBef>
              <a:buClr>
                <a:schemeClr val="accent1"/>
              </a:buClr>
              <a:buFont typeface="Arial" pitchFamily="34" charset="0"/>
              <a:buChar char="•"/>
              <a:defRPr sz="1600">
                <a:solidFill>
                  <a:schemeClr val="tx1"/>
                </a:solidFill>
                <a:latin typeface="Adobe Garamond Pro"/>
              </a:defRPr>
            </a:lvl4pPr>
            <a:lvl5pPr marL="1187450" indent="-136525">
              <a:spcBef>
                <a:spcPct val="20000"/>
              </a:spcBef>
              <a:buClr>
                <a:schemeClr val="accent1"/>
              </a:buClr>
              <a:buSzPct val="100000"/>
              <a:buFont typeface="Arial" pitchFamily="34" charset="0"/>
              <a:buChar char="•"/>
              <a:defRPr sz="1400">
                <a:solidFill>
                  <a:schemeClr val="tx1"/>
                </a:solidFill>
                <a:latin typeface="Adobe Garamond Pro"/>
              </a:defRPr>
            </a:lvl5pPr>
            <a:lvl6pPr marL="16446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6pPr>
            <a:lvl7pPr marL="21018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7pPr>
            <a:lvl8pPr marL="25590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8pPr>
            <a:lvl9pPr marL="30162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9pPr>
          </a:lstStyle>
          <a:p>
            <a:pPr eaLnBrk="1" hangingPunct="1">
              <a:spcBef>
                <a:spcPct val="0"/>
              </a:spcBef>
              <a:buClrTx/>
              <a:buSzTx/>
              <a:buFontTx/>
              <a:buNone/>
            </a:pPr>
            <a:fld id="{5D99454F-DD9F-4C94-9100-B2588501B806}" type="slidenum">
              <a:rPr lang="en-US" altLang="en-US" sz="1000">
                <a:solidFill>
                  <a:srgbClr val="FFFFFF"/>
                </a:solidFill>
                <a:latin typeface="Adobe Gothic Std B"/>
                <a:ea typeface="Adobe Gothic Std B"/>
                <a:cs typeface="Adobe Gothic Std B"/>
              </a:rPr>
              <a:pPr eaLnBrk="1" hangingPunct="1">
                <a:spcBef>
                  <a:spcPct val="0"/>
                </a:spcBef>
                <a:buClrTx/>
                <a:buSzTx/>
                <a:buFontTx/>
                <a:buNone/>
              </a:pPr>
              <a:t>10</a:t>
            </a:fld>
            <a:endParaRPr lang="en-US" altLang="en-US" sz="1000">
              <a:solidFill>
                <a:srgbClr val="FFFFFF"/>
              </a:solidFill>
              <a:latin typeface="Adobe Gothic Std B"/>
              <a:ea typeface="Adobe Gothic Std B"/>
              <a:cs typeface="Adobe Gothic Std B"/>
            </a:endParaRPr>
          </a:p>
        </p:txBody>
      </p:sp>
    </p:spTree>
    <p:extLst>
      <p:ext uri="{BB962C8B-B14F-4D97-AF65-F5344CB8AC3E}">
        <p14:creationId xmlns:p14="http://schemas.microsoft.com/office/powerpoint/2010/main" val="46345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371600"/>
            <a:ext cx="8710612"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txBox="1">
            <a:spLocks noChangeArrowheads="1"/>
          </p:cNvSpPr>
          <p:nvPr/>
        </p:nvSpPr>
        <p:spPr bwMode="auto">
          <a:xfrm>
            <a:off x="0" y="-762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dirty="0">
                <a:solidFill>
                  <a:schemeClr val="bg1"/>
                </a:solidFill>
                <a:latin typeface="Calibri" pitchFamily="34" charset="0"/>
                <a:ea typeface="Arial Unicode MS" pitchFamily="34" charset="-128"/>
                <a:cs typeface="Arial Unicode MS" pitchFamily="34" charset="-128"/>
              </a:rPr>
              <a:t>U.S. FDI Trends</a:t>
            </a:r>
          </a:p>
          <a:p>
            <a:pPr lvl="2" eaLnBrk="1" hangingPunct="1"/>
            <a:r>
              <a:rPr lang="en-US" altLang="en-US" b="1" i="1" dirty="0">
                <a:solidFill>
                  <a:schemeClr val="bg1"/>
                </a:solidFill>
                <a:latin typeface="Calibri" pitchFamily="34" charset="0"/>
                <a:ea typeface="Arial Unicode MS" pitchFamily="34" charset="-128"/>
                <a:cs typeface="Arial Unicode MS" pitchFamily="34" charset="-128"/>
              </a:rPr>
              <a:t>Top 15 FDI Stock (2014) and Growth Markets, 2009-2014 CAGR</a:t>
            </a:r>
          </a:p>
        </p:txBody>
      </p:sp>
      <p:sp>
        <p:nvSpPr>
          <p:cNvPr id="32" name="Text Box 6"/>
          <p:cNvSpPr txBox="1">
            <a:spLocks noChangeArrowheads="1"/>
          </p:cNvSpPr>
          <p:nvPr/>
        </p:nvSpPr>
        <p:spPr bwMode="auto">
          <a:xfrm>
            <a:off x="433388" y="6248400"/>
            <a:ext cx="8763000" cy="24606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000" b="1" dirty="0">
                <a:solidFill>
                  <a:schemeClr val="accent3">
                    <a:lumMod val="50000"/>
                  </a:schemeClr>
                </a:solidFill>
                <a:latin typeface="Calibri" pitchFamily="34" charset="0"/>
                <a:ea typeface="Adobe Gothic Std B"/>
              </a:rPr>
              <a:t>FDI Position by Ultimate Beneficiary Owner</a:t>
            </a:r>
          </a:p>
        </p:txBody>
      </p:sp>
      <p:sp>
        <p:nvSpPr>
          <p:cNvPr id="22534" name="Text Box 6"/>
          <p:cNvSpPr txBox="1">
            <a:spLocks noChangeArrowheads="1"/>
          </p:cNvSpPr>
          <p:nvPr/>
        </p:nvSpPr>
        <p:spPr bwMode="auto">
          <a:xfrm>
            <a:off x="0" y="6611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solidFill>
                  <a:schemeClr val="bg1"/>
                </a:solidFill>
                <a:latin typeface="Calibri" pitchFamily="34" charset="0"/>
                <a:ea typeface="Adobe Gothic Std B"/>
                <a:cs typeface="Adobe Gothic Std B"/>
              </a:rPr>
              <a:t>Source: Department of Commerce, Bureau of Economic Analysis</a:t>
            </a:r>
          </a:p>
        </p:txBody>
      </p:sp>
      <p:sp>
        <p:nvSpPr>
          <p:cNvPr id="22535" name="Slide Number Placeholder 5"/>
          <p:cNvSpPr txBox="1">
            <a:spLocks/>
          </p:cNvSpPr>
          <p:nvPr/>
        </p:nvSpPr>
        <p:spPr bwMode="auto">
          <a:xfrm>
            <a:off x="8331200" y="874713"/>
            <a:ext cx="10668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5000"/>
              <a:buFont typeface="Arial" pitchFamily="34" charset="0"/>
              <a:buChar char="•"/>
              <a:defRPr sz="2400">
                <a:solidFill>
                  <a:schemeClr val="tx1"/>
                </a:solidFill>
                <a:latin typeface="Adobe Garamond Pro"/>
              </a:defRPr>
            </a:lvl1pPr>
            <a:lvl2pPr indent="-182563">
              <a:spcBef>
                <a:spcPct val="20000"/>
              </a:spcBef>
              <a:buClr>
                <a:schemeClr val="accent1"/>
              </a:buClr>
              <a:buSzPct val="85000"/>
              <a:buFont typeface="Arial" pitchFamily="34" charset="0"/>
              <a:buChar char="•"/>
              <a:defRPr sz="2000">
                <a:solidFill>
                  <a:schemeClr val="tx1"/>
                </a:solidFill>
                <a:latin typeface="Adobe Garamond Pro"/>
              </a:defRPr>
            </a:lvl2pPr>
            <a:lvl3pPr marL="730250" indent="-182563">
              <a:spcBef>
                <a:spcPct val="20000"/>
              </a:spcBef>
              <a:buClr>
                <a:schemeClr val="accent1"/>
              </a:buClr>
              <a:buSzPct val="90000"/>
              <a:buFont typeface="Arial" pitchFamily="34" charset="0"/>
              <a:buChar char="•"/>
              <a:defRPr>
                <a:solidFill>
                  <a:schemeClr val="tx1"/>
                </a:solidFill>
                <a:latin typeface="Adobe Garamond Pro"/>
              </a:defRPr>
            </a:lvl3pPr>
            <a:lvl4pPr marL="1004888" indent="-182563">
              <a:spcBef>
                <a:spcPct val="20000"/>
              </a:spcBef>
              <a:buClr>
                <a:schemeClr val="accent1"/>
              </a:buClr>
              <a:buFont typeface="Arial" pitchFamily="34" charset="0"/>
              <a:buChar char="•"/>
              <a:defRPr sz="1600">
                <a:solidFill>
                  <a:schemeClr val="tx1"/>
                </a:solidFill>
                <a:latin typeface="Adobe Garamond Pro"/>
              </a:defRPr>
            </a:lvl4pPr>
            <a:lvl5pPr marL="1187450" indent="-136525">
              <a:spcBef>
                <a:spcPct val="20000"/>
              </a:spcBef>
              <a:buClr>
                <a:schemeClr val="accent1"/>
              </a:buClr>
              <a:buSzPct val="100000"/>
              <a:buFont typeface="Arial" pitchFamily="34" charset="0"/>
              <a:buChar char="•"/>
              <a:defRPr sz="1400">
                <a:solidFill>
                  <a:schemeClr val="tx1"/>
                </a:solidFill>
                <a:latin typeface="Adobe Garamond Pro"/>
              </a:defRPr>
            </a:lvl5pPr>
            <a:lvl6pPr marL="16446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6pPr>
            <a:lvl7pPr marL="21018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7pPr>
            <a:lvl8pPr marL="25590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8pPr>
            <a:lvl9pPr marL="30162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9pPr>
          </a:lstStyle>
          <a:p>
            <a:pPr eaLnBrk="1" hangingPunct="1">
              <a:spcBef>
                <a:spcPct val="0"/>
              </a:spcBef>
              <a:buClrTx/>
              <a:buSzTx/>
              <a:buFontTx/>
              <a:buNone/>
            </a:pPr>
            <a:fld id="{984A9CDD-4BCB-4FD5-9037-1546E4C1FD8C}" type="slidenum">
              <a:rPr lang="en-US" altLang="en-US" sz="1000">
                <a:solidFill>
                  <a:srgbClr val="FFFFFF"/>
                </a:solidFill>
                <a:latin typeface="Adobe Gothic Std B"/>
                <a:ea typeface="Adobe Gothic Std B"/>
                <a:cs typeface="Adobe Gothic Std B"/>
              </a:rPr>
              <a:pPr eaLnBrk="1" hangingPunct="1">
                <a:spcBef>
                  <a:spcPct val="0"/>
                </a:spcBef>
                <a:buClrTx/>
                <a:buSzTx/>
                <a:buFontTx/>
                <a:buNone/>
              </a:pPr>
              <a:t>11</a:t>
            </a:fld>
            <a:endParaRPr lang="en-US" altLang="en-US" sz="1000">
              <a:solidFill>
                <a:srgbClr val="FFFFFF"/>
              </a:solidFill>
              <a:latin typeface="Adobe Gothic Std B"/>
              <a:ea typeface="Adobe Gothic Std B"/>
              <a:cs typeface="Adobe Gothic Std B"/>
            </a:endParaRPr>
          </a:p>
        </p:txBody>
      </p:sp>
    </p:spTree>
    <p:extLst>
      <p:ext uri="{BB962C8B-B14F-4D97-AF65-F5344CB8AC3E}">
        <p14:creationId xmlns:p14="http://schemas.microsoft.com/office/powerpoint/2010/main" val="1135081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609600"/>
          </a:xfrm>
        </p:spPr>
        <p:txBody>
          <a:bodyPr>
            <a:normAutofit/>
          </a:bodyPr>
          <a:lstStyle/>
          <a:p>
            <a:pPr eaLnBrk="1" fontAlgn="auto" hangingPunct="1">
              <a:spcAft>
                <a:spcPts val="0"/>
              </a:spcAft>
              <a:defRPr/>
            </a:pPr>
            <a:r>
              <a:rPr lang="en-US" sz="3200" b="1" dirty="0" smtClean="0">
                <a:latin typeface="Calibri" panose="020F0502020204030204" pitchFamily="34" charset="0"/>
                <a:cs typeface="+mj-cs"/>
              </a:rPr>
              <a:t>Largest and Fastest Growing</a:t>
            </a:r>
            <a:endParaRPr lang="en-US" sz="3200" b="1" dirty="0">
              <a:latin typeface="Calibri" panose="020F0502020204030204" pitchFamily="34" charset="0"/>
              <a:cs typeface="+mj-cs"/>
            </a:endParaRPr>
          </a:p>
        </p:txBody>
      </p:sp>
      <p:sp>
        <p:nvSpPr>
          <p:cNvPr id="24579" name="Slide Number Placeholder 5"/>
          <p:cNvSpPr>
            <a:spLocks noGrp="1"/>
          </p:cNvSpPr>
          <p:nvPr>
            <p:ph type="sldNum" sz="quarter" idx="12"/>
          </p:nvPr>
        </p:nvSpPr>
        <p:spPr bwMode="auto">
          <a:xfrm>
            <a:off x="8305800" y="91440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797C73B-2C14-485E-B337-C166847168D7}" type="slidenum">
              <a:rPr lang="en-US" altLang="en-US">
                <a:solidFill>
                  <a:srgbClr val="FFFFFF"/>
                </a:solidFill>
                <a:latin typeface="Adobe Gothic Std B"/>
              </a:rPr>
              <a:pPr/>
              <a:t>12</a:t>
            </a:fld>
            <a:endParaRPr lang="en-US" altLang="en-US">
              <a:solidFill>
                <a:srgbClr val="FFFFFF"/>
              </a:solidFill>
              <a:latin typeface="Adobe Gothic Std B"/>
            </a:endParaRPr>
          </a:p>
        </p:txBody>
      </p:sp>
      <p:sp>
        <p:nvSpPr>
          <p:cNvPr id="24580" name="Text Box 6"/>
          <p:cNvSpPr txBox="1">
            <a:spLocks noChangeArrowheads="1"/>
          </p:cNvSpPr>
          <p:nvPr/>
        </p:nvSpPr>
        <p:spPr bwMode="auto">
          <a:xfrm>
            <a:off x="0" y="6611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solidFill>
                  <a:schemeClr val="bg1"/>
                </a:solidFill>
                <a:latin typeface="Calibri" pitchFamily="34" charset="0"/>
                <a:ea typeface="Adobe Gothic Std B"/>
                <a:cs typeface="Adobe Gothic Std B"/>
              </a:rPr>
              <a:t>Source: Department of Commerce, Bureau of Economic Analysis</a:t>
            </a:r>
          </a:p>
        </p:txBody>
      </p:sp>
      <p:pic>
        <p:nvPicPr>
          <p:cNvPr id="245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28738"/>
            <a:ext cx="8139113"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152400" y="762000"/>
            <a:ext cx="7075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2" eaLnBrk="1" hangingPunct="1"/>
            <a:r>
              <a:rPr lang="en-US" altLang="en-US" b="1" i="1">
                <a:solidFill>
                  <a:schemeClr val="bg1"/>
                </a:solidFill>
                <a:latin typeface="Calibri" pitchFamily="34" charset="0"/>
                <a:ea typeface="Arial Unicode MS" pitchFamily="34" charset="-128"/>
                <a:cs typeface="Arial Unicode MS" pitchFamily="34" charset="-128"/>
              </a:rPr>
              <a:t>Top 15 FDI Stock (2014) and Growth Markets, 2009-2014 CAGR</a:t>
            </a:r>
          </a:p>
        </p:txBody>
      </p:sp>
    </p:spTree>
    <p:extLst>
      <p:ext uri="{BB962C8B-B14F-4D97-AF65-F5344CB8AC3E}">
        <p14:creationId xmlns:p14="http://schemas.microsoft.com/office/powerpoint/2010/main" val="88575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txBox="1">
            <a:spLocks noChangeArrowheads="1"/>
          </p:cNvSpPr>
          <p:nvPr/>
        </p:nvSpPr>
        <p:spPr bwMode="auto">
          <a:xfrm>
            <a:off x="-38100" y="-76200"/>
            <a:ext cx="8724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dirty="0">
                <a:solidFill>
                  <a:schemeClr val="bg1"/>
                </a:solidFill>
                <a:latin typeface="Calibri" pitchFamily="34" charset="0"/>
                <a:ea typeface="Arial Unicode MS" pitchFamily="34" charset="-128"/>
                <a:cs typeface="Arial Unicode MS" pitchFamily="34" charset="-128"/>
              </a:rPr>
              <a:t>FDI in the United States by Industry </a:t>
            </a:r>
          </a:p>
          <a:p>
            <a:pPr lvl="2" eaLnBrk="1" hangingPunct="1"/>
            <a:r>
              <a:rPr lang="en-US" altLang="en-US" sz="2000" b="1" i="1" dirty="0">
                <a:solidFill>
                  <a:schemeClr val="bg1"/>
                </a:solidFill>
                <a:latin typeface="Calibri" pitchFamily="34" charset="0"/>
                <a:ea typeface="Arial Unicode MS" pitchFamily="34" charset="-128"/>
                <a:cs typeface="Arial Unicode MS" pitchFamily="34" charset="-128"/>
              </a:rPr>
              <a:t>2014 Largest Recipients by Position</a:t>
            </a:r>
          </a:p>
        </p:txBody>
      </p:sp>
      <p:sp>
        <p:nvSpPr>
          <p:cNvPr id="26627" name="Text Box 6"/>
          <p:cNvSpPr txBox="1">
            <a:spLocks noChangeArrowheads="1"/>
          </p:cNvSpPr>
          <p:nvPr/>
        </p:nvSpPr>
        <p:spPr bwMode="auto">
          <a:xfrm>
            <a:off x="0" y="6611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solidFill>
                  <a:schemeClr val="bg1"/>
                </a:solidFill>
                <a:latin typeface="Calibri" pitchFamily="34" charset="0"/>
                <a:ea typeface="Adobe Gothic Std B"/>
                <a:cs typeface="Adobe Gothic Std B"/>
              </a:rPr>
              <a:t>Source: Department of Commerce, Bureau of Economic Analysis,</a:t>
            </a:r>
          </a:p>
        </p:txBody>
      </p:sp>
      <p:sp>
        <p:nvSpPr>
          <p:cNvPr id="26628" name="Slide Number Placeholder 5"/>
          <p:cNvSpPr txBox="1">
            <a:spLocks/>
          </p:cNvSpPr>
          <p:nvPr/>
        </p:nvSpPr>
        <p:spPr bwMode="auto">
          <a:xfrm>
            <a:off x="8305800" y="91440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5000"/>
              <a:buFont typeface="Arial" pitchFamily="34" charset="0"/>
              <a:buChar char="•"/>
              <a:defRPr sz="2400">
                <a:solidFill>
                  <a:schemeClr val="tx1"/>
                </a:solidFill>
                <a:latin typeface="Adobe Garamond Pro"/>
              </a:defRPr>
            </a:lvl1pPr>
            <a:lvl2pPr indent="-182563">
              <a:spcBef>
                <a:spcPct val="20000"/>
              </a:spcBef>
              <a:buClr>
                <a:schemeClr val="accent1"/>
              </a:buClr>
              <a:buSzPct val="85000"/>
              <a:buFont typeface="Arial" pitchFamily="34" charset="0"/>
              <a:buChar char="•"/>
              <a:defRPr sz="2000">
                <a:solidFill>
                  <a:schemeClr val="tx1"/>
                </a:solidFill>
                <a:latin typeface="Adobe Garamond Pro"/>
              </a:defRPr>
            </a:lvl2pPr>
            <a:lvl3pPr marL="730250" indent="-182563">
              <a:spcBef>
                <a:spcPct val="20000"/>
              </a:spcBef>
              <a:buClr>
                <a:schemeClr val="accent1"/>
              </a:buClr>
              <a:buSzPct val="90000"/>
              <a:buFont typeface="Arial" pitchFamily="34" charset="0"/>
              <a:buChar char="•"/>
              <a:defRPr>
                <a:solidFill>
                  <a:schemeClr val="tx1"/>
                </a:solidFill>
                <a:latin typeface="Adobe Garamond Pro"/>
              </a:defRPr>
            </a:lvl3pPr>
            <a:lvl4pPr marL="1004888" indent="-182563">
              <a:spcBef>
                <a:spcPct val="20000"/>
              </a:spcBef>
              <a:buClr>
                <a:schemeClr val="accent1"/>
              </a:buClr>
              <a:buFont typeface="Arial" pitchFamily="34" charset="0"/>
              <a:buChar char="•"/>
              <a:defRPr sz="1600">
                <a:solidFill>
                  <a:schemeClr val="tx1"/>
                </a:solidFill>
                <a:latin typeface="Adobe Garamond Pro"/>
              </a:defRPr>
            </a:lvl4pPr>
            <a:lvl5pPr marL="1187450" indent="-136525">
              <a:spcBef>
                <a:spcPct val="20000"/>
              </a:spcBef>
              <a:buClr>
                <a:schemeClr val="accent1"/>
              </a:buClr>
              <a:buSzPct val="100000"/>
              <a:buFont typeface="Arial" pitchFamily="34" charset="0"/>
              <a:buChar char="•"/>
              <a:defRPr sz="1400">
                <a:solidFill>
                  <a:schemeClr val="tx1"/>
                </a:solidFill>
                <a:latin typeface="Adobe Garamond Pro"/>
              </a:defRPr>
            </a:lvl5pPr>
            <a:lvl6pPr marL="16446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6pPr>
            <a:lvl7pPr marL="21018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7pPr>
            <a:lvl8pPr marL="25590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8pPr>
            <a:lvl9pPr marL="30162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9pPr>
          </a:lstStyle>
          <a:p>
            <a:pPr eaLnBrk="1" hangingPunct="1">
              <a:spcBef>
                <a:spcPct val="0"/>
              </a:spcBef>
              <a:buClrTx/>
              <a:buSzTx/>
              <a:buFontTx/>
              <a:buNone/>
            </a:pPr>
            <a:fld id="{BCC6A2B8-C7A3-4A72-9A63-5FB05FD0870A}" type="slidenum">
              <a:rPr lang="en-US" altLang="en-US" sz="1000">
                <a:solidFill>
                  <a:srgbClr val="FFFFFF"/>
                </a:solidFill>
                <a:latin typeface="Adobe Gothic Std B"/>
                <a:ea typeface="Adobe Gothic Std B"/>
                <a:cs typeface="Adobe Gothic Std B"/>
              </a:rPr>
              <a:pPr eaLnBrk="1" hangingPunct="1">
                <a:spcBef>
                  <a:spcPct val="0"/>
                </a:spcBef>
                <a:buClrTx/>
                <a:buSzTx/>
                <a:buFontTx/>
                <a:buNone/>
              </a:pPr>
              <a:t>13</a:t>
            </a:fld>
            <a:endParaRPr lang="en-US" altLang="en-US" sz="1000">
              <a:solidFill>
                <a:srgbClr val="FFFFFF"/>
              </a:solidFill>
              <a:latin typeface="Adobe Gothic Std B"/>
              <a:ea typeface="Adobe Gothic Std B"/>
              <a:cs typeface="Adobe Gothic Std B"/>
            </a:endParaRPr>
          </a:p>
        </p:txBody>
      </p:sp>
      <p:graphicFrame>
        <p:nvGraphicFramePr>
          <p:cNvPr id="26629" name="Chart 7"/>
          <p:cNvGraphicFramePr>
            <a:graphicFrameLocks/>
          </p:cNvGraphicFramePr>
          <p:nvPr/>
        </p:nvGraphicFramePr>
        <p:xfrm>
          <a:off x="1092200" y="1192213"/>
          <a:ext cx="6959600" cy="5259387"/>
        </p:xfrm>
        <a:graphic>
          <a:graphicData uri="http://schemas.openxmlformats.org/presentationml/2006/ole">
            <mc:AlternateContent xmlns:mc="http://schemas.openxmlformats.org/markup-compatibility/2006">
              <mc:Choice xmlns:v="urn:schemas-microsoft-com:vml" Requires="v">
                <p:oleObj spid="_x0000_s1066" name="Chart" r:id="rId4" imgW="6962235" imgH="5267401" progId="Excel.Chart.8">
                  <p:embed/>
                </p:oleObj>
              </mc:Choice>
              <mc:Fallback>
                <p:oleObj name="Chart" r:id="rId4" imgW="6962235" imgH="526740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192213"/>
                        <a:ext cx="69596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900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txBox="1">
            <a:spLocks noChangeArrowheads="1"/>
          </p:cNvSpPr>
          <p:nvPr/>
        </p:nvSpPr>
        <p:spPr bwMode="auto">
          <a:xfrm>
            <a:off x="0" y="-76200"/>
            <a:ext cx="87233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dirty="0">
                <a:solidFill>
                  <a:schemeClr val="bg1"/>
                </a:solidFill>
                <a:latin typeface="Calibri" pitchFamily="34" charset="0"/>
                <a:ea typeface="Arial Unicode MS" pitchFamily="34" charset="-128"/>
                <a:cs typeface="Arial Unicode MS" pitchFamily="34" charset="-128"/>
              </a:rPr>
              <a:t>FDI in the United States by Industry</a:t>
            </a:r>
          </a:p>
          <a:p>
            <a:pPr lvl="2" eaLnBrk="1" hangingPunct="1"/>
            <a:r>
              <a:rPr lang="en-US" altLang="en-US" b="1" i="1" dirty="0">
                <a:solidFill>
                  <a:schemeClr val="bg1"/>
                </a:solidFill>
                <a:latin typeface="Calibri" pitchFamily="34" charset="0"/>
                <a:ea typeface="Arial Unicode MS" pitchFamily="34" charset="-128"/>
                <a:cs typeface="Arial Unicode MS" pitchFamily="34" charset="-128"/>
              </a:rPr>
              <a:t>Growth in Selected Sectors, 2009 - 2014</a:t>
            </a:r>
          </a:p>
        </p:txBody>
      </p:sp>
      <p:sp>
        <p:nvSpPr>
          <p:cNvPr id="28676" name="Text Box 6"/>
          <p:cNvSpPr txBox="1">
            <a:spLocks noChangeArrowheads="1"/>
          </p:cNvSpPr>
          <p:nvPr/>
        </p:nvSpPr>
        <p:spPr bwMode="auto">
          <a:xfrm>
            <a:off x="0" y="6611938"/>
            <a:ext cx="8763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solidFill>
                  <a:schemeClr val="bg1"/>
                </a:solidFill>
                <a:latin typeface="Calibri" pitchFamily="34" charset="0"/>
                <a:ea typeface="Adobe Gothic Std B"/>
                <a:cs typeface="Adobe Gothic Std B"/>
              </a:rPr>
              <a:t>Source: Department of Commerce, Bureau of Economic Analysis</a:t>
            </a:r>
          </a:p>
        </p:txBody>
      </p:sp>
      <p:sp>
        <p:nvSpPr>
          <p:cNvPr id="28677" name="Slide Number Placeholder 5"/>
          <p:cNvSpPr txBox="1">
            <a:spLocks/>
          </p:cNvSpPr>
          <p:nvPr/>
        </p:nvSpPr>
        <p:spPr bwMode="auto">
          <a:xfrm>
            <a:off x="8305800" y="914400"/>
            <a:ext cx="1066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5000"/>
              <a:buFont typeface="Arial" pitchFamily="34" charset="0"/>
              <a:buChar char="•"/>
              <a:defRPr sz="2400">
                <a:solidFill>
                  <a:schemeClr val="tx1"/>
                </a:solidFill>
                <a:latin typeface="Adobe Garamond Pro"/>
              </a:defRPr>
            </a:lvl1pPr>
            <a:lvl2pPr indent="-182563">
              <a:spcBef>
                <a:spcPct val="20000"/>
              </a:spcBef>
              <a:buClr>
                <a:schemeClr val="accent1"/>
              </a:buClr>
              <a:buSzPct val="85000"/>
              <a:buFont typeface="Arial" pitchFamily="34" charset="0"/>
              <a:buChar char="•"/>
              <a:defRPr sz="2000">
                <a:solidFill>
                  <a:schemeClr val="tx1"/>
                </a:solidFill>
                <a:latin typeface="Adobe Garamond Pro"/>
              </a:defRPr>
            </a:lvl2pPr>
            <a:lvl3pPr marL="730250" indent="-182563">
              <a:spcBef>
                <a:spcPct val="20000"/>
              </a:spcBef>
              <a:buClr>
                <a:schemeClr val="accent1"/>
              </a:buClr>
              <a:buSzPct val="90000"/>
              <a:buFont typeface="Arial" pitchFamily="34" charset="0"/>
              <a:buChar char="•"/>
              <a:defRPr>
                <a:solidFill>
                  <a:schemeClr val="tx1"/>
                </a:solidFill>
                <a:latin typeface="Adobe Garamond Pro"/>
              </a:defRPr>
            </a:lvl3pPr>
            <a:lvl4pPr marL="1004888" indent="-182563">
              <a:spcBef>
                <a:spcPct val="20000"/>
              </a:spcBef>
              <a:buClr>
                <a:schemeClr val="accent1"/>
              </a:buClr>
              <a:buFont typeface="Arial" pitchFamily="34" charset="0"/>
              <a:buChar char="•"/>
              <a:defRPr sz="1600">
                <a:solidFill>
                  <a:schemeClr val="tx1"/>
                </a:solidFill>
                <a:latin typeface="Adobe Garamond Pro"/>
              </a:defRPr>
            </a:lvl4pPr>
            <a:lvl5pPr marL="1187450" indent="-136525">
              <a:spcBef>
                <a:spcPct val="20000"/>
              </a:spcBef>
              <a:buClr>
                <a:schemeClr val="accent1"/>
              </a:buClr>
              <a:buSzPct val="100000"/>
              <a:buFont typeface="Arial" pitchFamily="34" charset="0"/>
              <a:buChar char="•"/>
              <a:defRPr sz="1400">
                <a:solidFill>
                  <a:schemeClr val="tx1"/>
                </a:solidFill>
                <a:latin typeface="Adobe Garamond Pro"/>
              </a:defRPr>
            </a:lvl5pPr>
            <a:lvl6pPr marL="16446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6pPr>
            <a:lvl7pPr marL="21018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7pPr>
            <a:lvl8pPr marL="25590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8pPr>
            <a:lvl9pPr marL="30162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9pPr>
          </a:lstStyle>
          <a:p>
            <a:pPr eaLnBrk="1" hangingPunct="1">
              <a:spcBef>
                <a:spcPct val="0"/>
              </a:spcBef>
              <a:buClrTx/>
              <a:buSzTx/>
              <a:buFontTx/>
              <a:buNone/>
            </a:pPr>
            <a:fld id="{D8C3669E-91DA-4EE1-A78D-D0F8E4CE2ED0}" type="slidenum">
              <a:rPr lang="en-US" altLang="en-US" sz="1000">
                <a:solidFill>
                  <a:srgbClr val="FFFFFF"/>
                </a:solidFill>
                <a:latin typeface="Adobe Gothic Std B"/>
                <a:ea typeface="Adobe Gothic Std B"/>
                <a:cs typeface="Adobe Gothic Std B"/>
              </a:rPr>
              <a:pPr eaLnBrk="1" hangingPunct="1">
                <a:spcBef>
                  <a:spcPct val="0"/>
                </a:spcBef>
                <a:buClrTx/>
                <a:buSzTx/>
                <a:buFontTx/>
                <a:buNone/>
              </a:pPr>
              <a:t>14</a:t>
            </a:fld>
            <a:endParaRPr lang="en-US" altLang="en-US" sz="1000">
              <a:solidFill>
                <a:srgbClr val="FFFFFF"/>
              </a:solidFill>
              <a:latin typeface="Adobe Gothic Std B"/>
              <a:ea typeface="Adobe Gothic Std B"/>
              <a:cs typeface="Adobe Gothic Std B"/>
            </a:endParaRPr>
          </a:p>
        </p:txBody>
      </p:sp>
      <p:graphicFrame>
        <p:nvGraphicFramePr>
          <p:cNvPr id="28678" name="Chart 9"/>
          <p:cNvGraphicFramePr>
            <a:graphicFrameLocks/>
          </p:cNvGraphicFramePr>
          <p:nvPr/>
        </p:nvGraphicFramePr>
        <p:xfrm>
          <a:off x="254000" y="1320800"/>
          <a:ext cx="8940800" cy="5130800"/>
        </p:xfrm>
        <a:graphic>
          <a:graphicData uri="http://schemas.openxmlformats.org/presentationml/2006/ole">
            <mc:AlternateContent xmlns:mc="http://schemas.openxmlformats.org/markup-compatibility/2006">
              <mc:Choice xmlns:v="urn:schemas-microsoft-com:vml" Requires="v">
                <p:oleObj spid="_x0000_s2090" name="Chart" r:id="rId4" imgW="8949704" imgH="5139373" progId="Excel.Chart.8">
                  <p:embed/>
                </p:oleObj>
              </mc:Choice>
              <mc:Fallback>
                <p:oleObj name="Chart" r:id="rId4" imgW="8949704" imgH="513937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320800"/>
                        <a:ext cx="8940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6114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8458200" cy="914400"/>
          </a:xfrm>
          <a:prstGeom prst="rect">
            <a:avLst/>
          </a:prstGeom>
        </p:spPr>
        <p:txBody>
          <a:bodyPr anchor="ctr"/>
          <a:lstStyle/>
          <a:p>
            <a:pPr eaLnBrk="1" fontAlgn="auto" hangingPunct="1">
              <a:spcBef>
                <a:spcPts val="0"/>
              </a:spcBef>
              <a:spcAft>
                <a:spcPts val="0"/>
              </a:spcAft>
              <a:defRPr/>
            </a:pPr>
            <a:r>
              <a:rPr lang="en-US" sz="3200" b="1" kern="0" dirty="0" smtClean="0">
                <a:solidFill>
                  <a:schemeClr val="bg1"/>
                </a:solidFill>
                <a:latin typeface="Calibri" panose="020F0502020204030204" pitchFamily="34" charset="0"/>
                <a:ea typeface="Arial Unicode MS" pitchFamily="34" charset="-128"/>
                <a:cs typeface="Arial Unicode MS" pitchFamily="34" charset="-128"/>
              </a:rPr>
              <a:t>FDI From New Zealand</a:t>
            </a:r>
            <a:endParaRPr lang="en-US" sz="3200" b="1" kern="0" dirty="0">
              <a:solidFill>
                <a:schemeClr val="bg1"/>
              </a:solidFill>
              <a:latin typeface="Calibri" panose="020F0502020204030204" pitchFamily="34" charset="0"/>
              <a:ea typeface="Arial Unicode MS" pitchFamily="34" charset="-128"/>
              <a:cs typeface="Arial Unicode MS" pitchFamily="34" charset="-128"/>
            </a:endParaRPr>
          </a:p>
        </p:txBody>
      </p:sp>
      <p:sp>
        <p:nvSpPr>
          <p:cNvPr id="4" name="Text Box 6"/>
          <p:cNvSpPr txBox="1">
            <a:spLocks noChangeArrowheads="1"/>
          </p:cNvSpPr>
          <p:nvPr/>
        </p:nvSpPr>
        <p:spPr bwMode="auto">
          <a:xfrm>
            <a:off x="0" y="6600825"/>
            <a:ext cx="876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solidFill>
                  <a:schemeClr val="bg1"/>
                </a:solidFill>
                <a:latin typeface="Calibri" pitchFamily="34" charset="0"/>
                <a:ea typeface="Adobe Gothic Std B"/>
                <a:cs typeface="Adobe Gothic Std B"/>
              </a:rPr>
              <a:t>Source: Department of Commerce, Bureau of Economic </a:t>
            </a:r>
            <a:r>
              <a:rPr lang="en-US" altLang="en-US" sz="1000" dirty="0" smtClean="0">
                <a:solidFill>
                  <a:schemeClr val="bg1"/>
                </a:solidFill>
                <a:latin typeface="Calibri" pitchFamily="34" charset="0"/>
                <a:ea typeface="Adobe Gothic Std B"/>
                <a:cs typeface="Adobe Gothic Std B"/>
              </a:rPr>
              <a:t>Analysis</a:t>
            </a:r>
            <a:endParaRPr lang="en-US" altLang="en-US" sz="1000" dirty="0">
              <a:solidFill>
                <a:schemeClr val="bg1"/>
              </a:solidFill>
              <a:latin typeface="Calibri" pitchFamily="34" charset="0"/>
              <a:ea typeface="Adobe Gothic Std B"/>
              <a:cs typeface="Adobe Gothic Std B"/>
            </a:endParaRPr>
          </a:p>
        </p:txBody>
      </p:sp>
      <p:sp>
        <p:nvSpPr>
          <p:cNvPr id="16"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43584"/>
            <a:ext cx="4310968" cy="33236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646134"/>
            <a:ext cx="4859410" cy="17639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885" y="1655066"/>
            <a:ext cx="4455054" cy="2128614"/>
          </a:xfrm>
          <a:prstGeom prst="rect">
            <a:avLst/>
          </a:prstGeom>
        </p:spPr>
      </p:pic>
      <p:pic>
        <p:nvPicPr>
          <p:cNvPr id="3076" name="Picture 4" descr="http://www.theflagshop.co.uk/ekmps/shops/speed/images/new-zealand-flag-3ft-x-2ft-3175-p.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4624979"/>
            <a:ext cx="1062088" cy="6463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hotos.state.gov/libraries/unitedkingdom/164203/logo/sample_of_the_official_usg_color_flag_350x250.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592604" y="5776806"/>
            <a:ext cx="1122358" cy="6156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s.sciencedaily.com/2015/07/150723083731_1_900x600.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35132" y="5272636"/>
            <a:ext cx="901352" cy="58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71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16</a:t>
            </a:fld>
            <a:endParaRPr lang="en-US" dirty="0"/>
          </a:p>
        </p:txBody>
      </p:sp>
      <p:sp>
        <p:nvSpPr>
          <p:cNvPr id="6" name="Subtitle 2"/>
          <p:cNvSpPr txBox="1">
            <a:spLocks/>
          </p:cNvSpPr>
          <p:nvPr/>
        </p:nvSpPr>
        <p:spPr>
          <a:xfrm>
            <a:off x="457200" y="3505200"/>
            <a:ext cx="7848600" cy="19050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b="1" dirty="0" smtClean="0"/>
          </a:p>
          <a:p>
            <a:pPr marL="0" indent="0">
              <a:buNone/>
            </a:pPr>
            <a:r>
              <a:rPr lang="en-US" sz="3800" b="1" dirty="0" smtClean="0">
                <a:latin typeface="Calibri" panose="020F0502020204030204" pitchFamily="34" charset="0"/>
              </a:rPr>
              <a:t>SelectUSA Services</a:t>
            </a:r>
          </a:p>
        </p:txBody>
      </p:sp>
    </p:spTree>
    <p:extLst>
      <p:ext uri="{BB962C8B-B14F-4D97-AF65-F5344CB8AC3E}">
        <p14:creationId xmlns:p14="http://schemas.microsoft.com/office/powerpoint/2010/main" val="3911549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0" y="-76200"/>
            <a:ext cx="7315200" cy="584775"/>
          </a:xfrm>
          <a:prstGeom prst="rect">
            <a:avLst/>
          </a:prstGeom>
          <a:noFill/>
          <a:ln w="9525">
            <a:noFill/>
            <a:miter lim="800000"/>
            <a:headEnd/>
            <a:tailEnd/>
          </a:ln>
        </p:spPr>
        <p:txBody>
          <a:bodyPr wrap="square">
            <a:spAutoFit/>
          </a:bodyPr>
          <a:lstStyle/>
          <a:p>
            <a:r>
              <a:rPr lang="en-US" sz="3200" b="1" spc="-100" dirty="0">
                <a:solidFill>
                  <a:schemeClr val="bg1"/>
                </a:solidFill>
                <a:latin typeface="Calibri" panose="020F0502020204030204" pitchFamily="34" charset="0"/>
                <a:ea typeface="Adobe Gothic Std B"/>
                <a:cs typeface="+mj-cs"/>
              </a:rPr>
              <a:t>How SelectUSA Can Help</a:t>
            </a:r>
          </a:p>
        </p:txBody>
      </p:sp>
      <p:sp>
        <p:nvSpPr>
          <p:cNvPr id="10" name="TextBox 9"/>
          <p:cNvSpPr txBox="1"/>
          <p:nvPr/>
        </p:nvSpPr>
        <p:spPr>
          <a:xfrm>
            <a:off x="381000" y="969288"/>
            <a:ext cx="7924800" cy="4431983"/>
          </a:xfrm>
          <a:prstGeom prst="rect">
            <a:avLst/>
          </a:prstGeom>
          <a:noFill/>
        </p:spPr>
        <p:txBody>
          <a:bodyPr wrap="square" rtlCol="0">
            <a:spAutoFit/>
          </a:bodyPr>
          <a:lstStyle/>
          <a:p>
            <a:endParaRPr lang="en-US" sz="2000" dirty="0" smtClean="0">
              <a:latin typeface="+mj-lt"/>
            </a:endParaRPr>
          </a:p>
          <a:p>
            <a:pPr lvl="1"/>
            <a:endParaRPr lang="en-US" b="1" dirty="0">
              <a:latin typeface="+mj-lt"/>
            </a:endParaRPr>
          </a:p>
          <a:p>
            <a:pPr lvl="1"/>
            <a:r>
              <a:rPr lang="en-US" b="1" dirty="0" smtClean="0"/>
              <a:t>SelectUSA Services for Firms</a:t>
            </a:r>
          </a:p>
          <a:p>
            <a:pPr lvl="1"/>
            <a:endParaRPr lang="en-US" b="1" dirty="0" smtClean="0">
              <a:solidFill>
                <a:srgbClr val="C00000"/>
              </a:solidFill>
              <a:latin typeface="Calibri" panose="020F0502020204030204" pitchFamily="34" charset="0"/>
            </a:endParaRPr>
          </a:p>
          <a:p>
            <a:pPr lvl="1"/>
            <a:r>
              <a:rPr lang="en-US" b="1" dirty="0" smtClean="0">
                <a:solidFill>
                  <a:srgbClr val="C00000"/>
                </a:solidFill>
                <a:latin typeface="Calibri" panose="020F0502020204030204" pitchFamily="34" charset="0"/>
              </a:rPr>
              <a:t>Information, Research &amp; Counseling </a:t>
            </a:r>
            <a:r>
              <a:rPr lang="en-US" dirty="0" smtClean="0">
                <a:latin typeface="Calibri" panose="020F0502020204030204" pitchFamily="34" charset="0"/>
              </a:rPr>
              <a:t>on business investment in the United States and developing an FDI strategy.</a:t>
            </a:r>
          </a:p>
          <a:p>
            <a:pPr lvl="1"/>
            <a:endParaRPr lang="en-US" b="1" dirty="0" smtClean="0">
              <a:solidFill>
                <a:srgbClr val="C00000"/>
              </a:solidFill>
              <a:latin typeface="Calibri" panose="020F0502020204030204" pitchFamily="34" charset="0"/>
            </a:endParaRPr>
          </a:p>
          <a:p>
            <a:pPr lvl="1"/>
            <a:r>
              <a:rPr lang="en-US" b="1" dirty="0" smtClean="0">
                <a:solidFill>
                  <a:srgbClr val="C00000"/>
                </a:solidFill>
                <a:latin typeface="Calibri" panose="020F0502020204030204" pitchFamily="34" charset="0"/>
              </a:rPr>
              <a:t>Ombudsman Assistance</a:t>
            </a:r>
            <a:r>
              <a:rPr lang="en-US" b="1" dirty="0" smtClean="0">
                <a:latin typeface="Calibri" panose="020F0502020204030204" pitchFamily="34" charset="0"/>
              </a:rPr>
              <a:t> </a:t>
            </a:r>
            <a:r>
              <a:rPr lang="en-US" dirty="0" smtClean="0">
                <a:latin typeface="Calibri" panose="020F0502020204030204" pitchFamily="34" charset="0"/>
              </a:rPr>
              <a:t>to help with </a:t>
            </a:r>
            <a:r>
              <a:rPr lang="en-US" dirty="0">
                <a:latin typeface="Calibri" panose="020F0502020204030204" pitchFamily="34" charset="0"/>
              </a:rPr>
              <a:t>questions or concerns about U.S. federal rules and regulations</a:t>
            </a:r>
            <a:r>
              <a:rPr lang="en-US" dirty="0" smtClean="0">
                <a:latin typeface="Calibri" panose="020F0502020204030204" pitchFamily="34" charset="0"/>
              </a:rPr>
              <a:t>.  </a:t>
            </a:r>
          </a:p>
          <a:p>
            <a:pPr lvl="1"/>
            <a:r>
              <a:rPr lang="en-US" dirty="0" smtClean="0">
                <a:latin typeface="Calibri" panose="020F0502020204030204" pitchFamily="34" charset="0"/>
              </a:rPr>
              <a:t> </a:t>
            </a:r>
          </a:p>
          <a:p>
            <a:pPr lvl="1"/>
            <a:r>
              <a:rPr lang="en-US" b="1" dirty="0" smtClean="0">
                <a:solidFill>
                  <a:srgbClr val="C00000"/>
                </a:solidFill>
                <a:latin typeface="Calibri" panose="020F0502020204030204" pitchFamily="34" charset="0"/>
              </a:rPr>
              <a:t>In-Market Investment Promotion</a:t>
            </a:r>
            <a:r>
              <a:rPr lang="en-US" b="1" dirty="0" smtClean="0">
                <a:solidFill>
                  <a:prstClr val="black"/>
                </a:solidFill>
                <a:latin typeface="Calibri" panose="020F0502020204030204" pitchFamily="34" charset="0"/>
              </a:rPr>
              <a:t> </a:t>
            </a:r>
            <a:r>
              <a:rPr lang="en-US" dirty="0" smtClean="0">
                <a:solidFill>
                  <a:prstClr val="black"/>
                </a:solidFill>
                <a:latin typeface="Calibri" panose="020F0502020204030204" pitchFamily="34" charset="0"/>
              </a:rPr>
              <a:t>for EDOs to market their locations to targeted investor audiences</a:t>
            </a:r>
          </a:p>
          <a:p>
            <a:pPr lvl="1"/>
            <a:endParaRPr lang="en-US" sz="2400" dirty="0" smtClean="0">
              <a:latin typeface="Calibri" panose="020F0502020204030204" pitchFamily="34" charset="0"/>
            </a:endParaRPr>
          </a:p>
          <a:p>
            <a:pPr lvl="1" indent="-457200" fontAlgn="base">
              <a:spcBef>
                <a:spcPct val="0"/>
              </a:spcBef>
              <a:spcAft>
                <a:spcPct val="0"/>
              </a:spcAft>
            </a:pPr>
            <a:endParaRPr lang="en-US" sz="1600" b="1" i="1" dirty="0" smtClean="0">
              <a:latin typeface="Calibri" panose="020F0502020204030204" pitchFamily="34" charset="0"/>
              <a:cs typeface="Arial" charset="0"/>
            </a:endParaRPr>
          </a:p>
          <a:p>
            <a:pPr lvl="1"/>
            <a:endParaRPr lang="en-US" sz="2400" dirty="0"/>
          </a:p>
        </p:txBody>
      </p:sp>
      <p:sp>
        <p:nvSpPr>
          <p:cNvPr id="5"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17</a:t>
            </a:fld>
            <a:endParaRPr lang="en-US" dirty="0"/>
          </a:p>
        </p:txBody>
      </p:sp>
    </p:spTree>
    <p:extLst>
      <p:ext uri="{BB962C8B-B14F-4D97-AF65-F5344CB8AC3E}">
        <p14:creationId xmlns:p14="http://schemas.microsoft.com/office/powerpoint/2010/main" val="160744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0" y="-76200"/>
            <a:ext cx="7315200" cy="584775"/>
          </a:xfrm>
          <a:prstGeom prst="rect">
            <a:avLst/>
          </a:prstGeom>
          <a:noFill/>
          <a:ln w="9525">
            <a:noFill/>
            <a:miter lim="800000"/>
            <a:headEnd/>
            <a:tailEnd/>
          </a:ln>
        </p:spPr>
        <p:txBody>
          <a:bodyPr wrap="square">
            <a:spAutoFit/>
          </a:bodyPr>
          <a:lstStyle/>
          <a:p>
            <a:r>
              <a:rPr lang="en-US" sz="3200" b="1" spc="-100" dirty="0" smtClean="0">
                <a:solidFill>
                  <a:schemeClr val="bg1"/>
                </a:solidFill>
                <a:latin typeface="Calibri" panose="020F0502020204030204" pitchFamily="34" charset="0"/>
                <a:ea typeface="Adobe Gothic Std B"/>
                <a:cs typeface="+mj-cs"/>
              </a:rPr>
              <a:t>State, Local, &amp; Regional EDOs</a:t>
            </a:r>
            <a:endParaRPr lang="en-US" sz="3200" b="1" spc="-100" dirty="0">
              <a:solidFill>
                <a:schemeClr val="bg1"/>
              </a:solidFill>
              <a:latin typeface="Calibri" panose="020F0502020204030204" pitchFamily="34" charset="0"/>
              <a:ea typeface="Adobe Gothic Std B"/>
              <a:cs typeface="+mj-cs"/>
            </a:endParaRPr>
          </a:p>
        </p:txBody>
      </p:sp>
      <p:sp>
        <p:nvSpPr>
          <p:cNvPr id="5"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18</a:t>
            </a:fld>
            <a:endParaRPr lang="en-US" dirty="0"/>
          </a:p>
        </p:txBody>
      </p:sp>
      <p:pic>
        <p:nvPicPr>
          <p:cNvPr id="6" name="Picture 24" descr="Idaho Department of Commerce seal.JPG">
            <a:hlinkClick r:id="rId3"/>
          </p:cNvPr>
          <p:cNvPicPr>
            <a:picLocks noChangeAspect="1" noChangeArrowheads="1"/>
          </p:cNvPicPr>
          <p:nvPr/>
        </p:nvPicPr>
        <p:blipFill>
          <a:blip r:embed="rId4" cstate="print"/>
          <a:srcRect/>
          <a:stretch>
            <a:fillRect/>
          </a:stretch>
        </p:blipFill>
        <p:spPr bwMode="auto">
          <a:xfrm>
            <a:off x="546212" y="2585007"/>
            <a:ext cx="1676400" cy="1341438"/>
          </a:xfrm>
          <a:prstGeom prst="rect">
            <a:avLst/>
          </a:prstGeom>
          <a:noFill/>
          <a:ln w="9525">
            <a:noFill/>
            <a:miter lim="800000"/>
            <a:headEnd/>
            <a:tailEnd/>
          </a:ln>
        </p:spPr>
      </p:pic>
      <p:pic>
        <p:nvPicPr>
          <p:cNvPr id="8" name="Picture 4" descr="Profile Pictur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0217" y="2550082"/>
            <a:ext cx="931863" cy="990600"/>
          </a:xfrm>
          <a:prstGeom prst="rect">
            <a:avLst/>
          </a:prstGeom>
          <a:noFill/>
          <a:ln w="9525">
            <a:noFill/>
            <a:miter lim="800000"/>
            <a:headEnd/>
            <a:tailEnd/>
          </a:ln>
        </p:spPr>
      </p:pic>
      <p:pic>
        <p:nvPicPr>
          <p:cNvPr id="9" name="Picture 6" descr="MWP new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0524" y="3964545"/>
            <a:ext cx="1343025" cy="504825"/>
          </a:xfrm>
          <a:prstGeom prst="rect">
            <a:avLst/>
          </a:prstGeom>
          <a:noFill/>
          <a:ln w="9525">
            <a:noFill/>
            <a:miter lim="800000"/>
            <a:headEnd/>
            <a:tailEnd/>
          </a:ln>
        </p:spPr>
      </p:pic>
      <p:pic>
        <p:nvPicPr>
          <p:cNvPr id="11" name="Picture 8" descr="Greater Portland Economic Development Corporation"/>
          <p:cNvPicPr>
            <a:picLocks noChangeAspect="1" noChangeArrowheads="1"/>
          </p:cNvPicPr>
          <p:nvPr/>
        </p:nvPicPr>
        <p:blipFill>
          <a:blip r:embed="rId7" cstate="print"/>
          <a:srcRect/>
          <a:stretch>
            <a:fillRect/>
          </a:stretch>
        </p:blipFill>
        <p:spPr bwMode="auto">
          <a:xfrm>
            <a:off x="3213212" y="4971019"/>
            <a:ext cx="2447925" cy="657225"/>
          </a:xfrm>
          <a:prstGeom prst="rect">
            <a:avLst/>
          </a:prstGeom>
          <a:noFill/>
          <a:ln w="9525">
            <a:noFill/>
            <a:miter lim="800000"/>
            <a:headEnd/>
            <a:tailEnd/>
          </a:ln>
        </p:spPr>
      </p:pic>
      <p:sp>
        <p:nvSpPr>
          <p:cNvPr id="12" name="TextBox 11"/>
          <p:cNvSpPr txBox="1"/>
          <p:nvPr/>
        </p:nvSpPr>
        <p:spPr>
          <a:xfrm>
            <a:off x="3365612" y="1270557"/>
            <a:ext cx="2438400" cy="400050"/>
          </a:xfrm>
          <a:prstGeom prst="rect">
            <a:avLst/>
          </a:prstGeom>
          <a:noFill/>
        </p:spPr>
        <p:txBody>
          <a:bodyPr>
            <a:spAutoFit/>
          </a:bodyPr>
          <a:lstStyle/>
          <a:p>
            <a:pPr algn="ctr">
              <a:defRPr/>
            </a:pPr>
            <a:r>
              <a:rPr lang="en-US" sz="2000" u="sng" dirty="0">
                <a:latin typeface="+mj-lt"/>
              </a:rPr>
              <a:t>Regional</a:t>
            </a:r>
          </a:p>
        </p:txBody>
      </p:sp>
      <p:cxnSp>
        <p:nvCxnSpPr>
          <p:cNvPr id="13" name="Straight Connector 12"/>
          <p:cNvCxnSpPr/>
          <p:nvPr/>
        </p:nvCxnSpPr>
        <p:spPr>
          <a:xfrm>
            <a:off x="6032612" y="1746807"/>
            <a:ext cx="0" cy="42068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37412" y="1289607"/>
            <a:ext cx="2438400" cy="400050"/>
          </a:xfrm>
          <a:prstGeom prst="rect">
            <a:avLst/>
          </a:prstGeom>
          <a:noFill/>
        </p:spPr>
        <p:txBody>
          <a:bodyPr>
            <a:spAutoFit/>
          </a:bodyPr>
          <a:lstStyle/>
          <a:p>
            <a:pPr algn="ctr">
              <a:defRPr/>
            </a:pPr>
            <a:r>
              <a:rPr lang="en-US" sz="2000" u="sng" dirty="0">
                <a:latin typeface="+mj-lt"/>
              </a:rPr>
              <a:t>Local</a:t>
            </a:r>
          </a:p>
        </p:txBody>
      </p:sp>
      <p:cxnSp>
        <p:nvCxnSpPr>
          <p:cNvPr id="15" name="Straight Connector 14"/>
          <p:cNvCxnSpPr/>
          <p:nvPr/>
        </p:nvCxnSpPr>
        <p:spPr>
          <a:xfrm>
            <a:off x="3203687" y="1746807"/>
            <a:ext cx="0" cy="4206875"/>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8" descr="NYCEDC logo.svg">
            <a:hlinkClick r:id="rId8"/>
          </p:cNvPr>
          <p:cNvPicPr>
            <a:picLocks noChangeAspect="1" noChangeArrowheads="1"/>
          </p:cNvPicPr>
          <p:nvPr/>
        </p:nvPicPr>
        <p:blipFill>
          <a:blip r:embed="rId9" cstate="print"/>
          <a:srcRect/>
          <a:stretch>
            <a:fillRect/>
          </a:stretch>
        </p:blipFill>
        <p:spPr bwMode="auto">
          <a:xfrm>
            <a:off x="6261212" y="4185207"/>
            <a:ext cx="2133600" cy="469900"/>
          </a:xfrm>
          <a:prstGeom prst="rect">
            <a:avLst/>
          </a:prstGeom>
          <a:noFill/>
          <a:ln w="9525">
            <a:noFill/>
            <a:miter lim="800000"/>
            <a:headEnd/>
            <a:tailEnd/>
          </a:ln>
        </p:spPr>
      </p:pic>
      <p:sp>
        <p:nvSpPr>
          <p:cNvPr id="18" name="TextBox 17"/>
          <p:cNvSpPr txBox="1"/>
          <p:nvPr/>
        </p:nvSpPr>
        <p:spPr>
          <a:xfrm>
            <a:off x="689087" y="1289607"/>
            <a:ext cx="2438400" cy="400050"/>
          </a:xfrm>
          <a:prstGeom prst="rect">
            <a:avLst/>
          </a:prstGeom>
          <a:noFill/>
        </p:spPr>
        <p:txBody>
          <a:bodyPr>
            <a:spAutoFit/>
          </a:bodyPr>
          <a:lstStyle/>
          <a:p>
            <a:pPr algn="ctr">
              <a:defRPr/>
            </a:pPr>
            <a:r>
              <a:rPr lang="en-US" sz="2000" u="sng" dirty="0">
                <a:latin typeface="+mj-lt"/>
              </a:rPr>
              <a:t>State</a:t>
            </a:r>
          </a:p>
        </p:txBody>
      </p:sp>
      <p:pic>
        <p:nvPicPr>
          <p:cNvPr id="19" name="Picture 26" descr="http://www.mass.gov/resources/images/template/header-seal.gif"/>
          <p:cNvPicPr>
            <a:picLocks noChangeAspect="1" noChangeArrowheads="1"/>
          </p:cNvPicPr>
          <p:nvPr/>
        </p:nvPicPr>
        <p:blipFill>
          <a:blip r:embed="rId10" cstate="print"/>
          <a:srcRect/>
          <a:stretch>
            <a:fillRect/>
          </a:stretch>
        </p:blipFill>
        <p:spPr bwMode="auto">
          <a:xfrm>
            <a:off x="470012" y="5099607"/>
            <a:ext cx="858838" cy="838200"/>
          </a:xfrm>
          <a:prstGeom prst="rect">
            <a:avLst/>
          </a:prstGeom>
          <a:noFill/>
          <a:ln w="9525">
            <a:noFill/>
            <a:miter lim="800000"/>
            <a:headEnd/>
            <a:tailEnd/>
          </a:ln>
        </p:spPr>
      </p:pic>
      <p:pic>
        <p:nvPicPr>
          <p:cNvPr id="20" name="Picture 28" descr="Georgia USA logo.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298812" y="2889807"/>
            <a:ext cx="838200" cy="815975"/>
          </a:xfrm>
          <a:prstGeom prst="rect">
            <a:avLst/>
          </a:prstGeom>
          <a:noFill/>
          <a:ln w="9525">
            <a:noFill/>
            <a:miter lim="800000"/>
            <a:headEnd/>
            <a:tailEnd/>
          </a:ln>
        </p:spPr>
      </p:pic>
      <p:pic>
        <p:nvPicPr>
          <p:cNvPr id="21" name="Picture 25" descr="Home"/>
          <p:cNvPicPr>
            <a:picLocks noChangeAspect="1" noChangeArrowheads="1"/>
          </p:cNvPicPr>
          <p:nvPr/>
        </p:nvPicPr>
        <p:blipFill>
          <a:blip r:embed="rId13" cstate="print"/>
          <a:srcRect/>
          <a:stretch>
            <a:fillRect/>
          </a:stretch>
        </p:blipFill>
        <p:spPr bwMode="auto">
          <a:xfrm>
            <a:off x="4451462" y="2383394"/>
            <a:ext cx="1581150" cy="1276350"/>
          </a:xfrm>
          <a:prstGeom prst="rect">
            <a:avLst/>
          </a:prstGeom>
          <a:noFill/>
          <a:ln w="9525">
            <a:noFill/>
            <a:miter lim="800000"/>
            <a:headEnd/>
            <a:tailEnd/>
          </a:ln>
        </p:spPr>
      </p:pic>
      <p:pic>
        <p:nvPicPr>
          <p:cNvPr id="22" name="Picture 27" descr="http://www.scvedc.org/upload/Logos/LAEDC_logo_small.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292587" y="3766107"/>
            <a:ext cx="1063625" cy="1066800"/>
          </a:xfrm>
          <a:prstGeom prst="rect">
            <a:avLst/>
          </a:prstGeom>
          <a:noFill/>
          <a:ln w="9525">
            <a:noFill/>
            <a:miter lim="800000"/>
            <a:headEnd/>
            <a:tailEnd/>
          </a:ln>
        </p:spPr>
      </p:pic>
      <p:pic>
        <p:nvPicPr>
          <p:cNvPr id="23" name="Picture 29" descr="Virginia Beach Economic Development">
            <a:hlinkClick r:id="rId15"/>
          </p:cNvPr>
          <p:cNvPicPr>
            <a:picLocks noChangeAspect="1" noChangeArrowheads="1"/>
          </p:cNvPicPr>
          <p:nvPr/>
        </p:nvPicPr>
        <p:blipFill>
          <a:blip r:embed="rId16" cstate="print"/>
          <a:srcRect/>
          <a:stretch>
            <a:fillRect/>
          </a:stretch>
        </p:blipFill>
        <p:spPr bwMode="auto">
          <a:xfrm>
            <a:off x="6846999" y="4851957"/>
            <a:ext cx="2143125" cy="495300"/>
          </a:xfrm>
          <a:prstGeom prst="rect">
            <a:avLst/>
          </a:prstGeom>
          <a:noFill/>
          <a:ln w="9525">
            <a:noFill/>
            <a:miter lim="800000"/>
            <a:headEnd/>
            <a:tailEnd/>
          </a:ln>
        </p:spPr>
      </p:pic>
      <p:pic>
        <p:nvPicPr>
          <p:cNvPr id="24" name="Picture 31" descr="EDC_logo"/>
          <p:cNvPicPr>
            <a:picLocks noChangeAspect="1" noChangeArrowheads="1"/>
          </p:cNvPicPr>
          <p:nvPr/>
        </p:nvPicPr>
        <p:blipFill>
          <a:blip r:embed="rId17" cstate="print"/>
          <a:srcRect/>
          <a:stretch>
            <a:fillRect/>
          </a:stretch>
        </p:blipFill>
        <p:spPr bwMode="auto">
          <a:xfrm>
            <a:off x="7154117" y="2658032"/>
            <a:ext cx="1895475" cy="1428750"/>
          </a:xfrm>
          <a:prstGeom prst="rect">
            <a:avLst/>
          </a:prstGeom>
          <a:noFill/>
          <a:ln w="9525">
            <a:noFill/>
            <a:miter lim="800000"/>
            <a:headEnd/>
            <a:tailEnd/>
          </a:ln>
        </p:spPr>
      </p:pic>
      <p:pic>
        <p:nvPicPr>
          <p:cNvPr id="25" name="Picture 16" descr="Home"/>
          <p:cNvPicPr>
            <a:picLocks noChangeAspect="1" noChangeArrowheads="1"/>
          </p:cNvPicPr>
          <p:nvPr/>
        </p:nvPicPr>
        <p:blipFill>
          <a:blip r:embed="rId18" cstate="print"/>
          <a:srcRect/>
          <a:stretch>
            <a:fillRect/>
          </a:stretch>
        </p:blipFill>
        <p:spPr bwMode="auto">
          <a:xfrm>
            <a:off x="6080237" y="2508807"/>
            <a:ext cx="1628775" cy="963613"/>
          </a:xfrm>
          <a:prstGeom prst="rect">
            <a:avLst/>
          </a:prstGeom>
          <a:noFill/>
          <a:ln w="9525">
            <a:noFill/>
            <a:miter lim="800000"/>
            <a:headEnd/>
            <a:tailEnd/>
          </a:ln>
        </p:spPr>
      </p:pic>
      <p:pic>
        <p:nvPicPr>
          <p:cNvPr id="26" name="Picture 35" descr="http://www.edcutah.org/images/logo.gif">
            <a:hlinkClick r:id="rId19"/>
          </p:cNvPr>
          <p:cNvPicPr>
            <a:picLocks noChangeAspect="1" noChangeArrowheads="1"/>
          </p:cNvPicPr>
          <p:nvPr/>
        </p:nvPicPr>
        <p:blipFill>
          <a:blip r:embed="rId20" cstate="print"/>
          <a:srcRect/>
          <a:stretch>
            <a:fillRect/>
          </a:stretch>
        </p:blipFill>
        <p:spPr bwMode="auto">
          <a:xfrm>
            <a:off x="1460612" y="5404407"/>
            <a:ext cx="1638300" cy="581025"/>
          </a:xfrm>
          <a:prstGeom prst="rect">
            <a:avLst/>
          </a:prstGeom>
          <a:noFill/>
          <a:ln w="9525">
            <a:noFill/>
            <a:miter lim="800000"/>
            <a:headEnd/>
            <a:tailEnd/>
          </a:ln>
        </p:spPr>
      </p:pic>
      <p:pic>
        <p:nvPicPr>
          <p:cNvPr id="27" name="Picture 37" descr="TEDC 50 Years">
            <a:hlinkClick r:id="rId21"/>
          </p:cNvPr>
          <p:cNvPicPr>
            <a:picLocks noChangeAspect="1" noChangeArrowheads="1"/>
          </p:cNvPicPr>
          <p:nvPr/>
        </p:nvPicPr>
        <p:blipFill>
          <a:blip r:embed="rId22" cstate="print"/>
          <a:srcRect/>
          <a:stretch>
            <a:fillRect/>
          </a:stretch>
        </p:blipFill>
        <p:spPr bwMode="auto">
          <a:xfrm>
            <a:off x="546212" y="1899207"/>
            <a:ext cx="2314575" cy="847725"/>
          </a:xfrm>
          <a:prstGeom prst="rect">
            <a:avLst/>
          </a:prstGeom>
          <a:noFill/>
          <a:ln w="9525">
            <a:noFill/>
            <a:miter lim="800000"/>
            <a:headEnd/>
            <a:tailEnd/>
          </a:ln>
        </p:spPr>
      </p:pic>
      <p:pic>
        <p:nvPicPr>
          <p:cNvPr id="28" name="Picture 2" descr="File:GHP-color logo.png">
            <a:hlinkClick r:id="rId23"/>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356212" y="5340907"/>
            <a:ext cx="1981200" cy="990600"/>
          </a:xfrm>
          <a:prstGeom prst="rect">
            <a:avLst/>
          </a:prstGeom>
          <a:noFill/>
          <a:ln w="9525">
            <a:noFill/>
            <a:miter lim="800000"/>
            <a:headEnd/>
            <a:tailEnd/>
          </a:ln>
        </p:spPr>
      </p:pic>
      <p:pic>
        <p:nvPicPr>
          <p:cNvPr id="29" name="Picture 45" descr="http://www.vsdonline.com/files/u1/vedp-logo.png"/>
          <p:cNvPicPr>
            <a:picLocks noChangeAspect="1" noChangeArrowheads="1"/>
          </p:cNvPicPr>
          <p:nvPr/>
        </p:nvPicPr>
        <p:blipFill>
          <a:blip r:embed="rId25" cstate="print"/>
          <a:srcRect/>
          <a:stretch>
            <a:fillRect/>
          </a:stretch>
        </p:blipFill>
        <p:spPr bwMode="auto">
          <a:xfrm>
            <a:off x="470012" y="3499407"/>
            <a:ext cx="1801813" cy="1219200"/>
          </a:xfrm>
          <a:prstGeom prst="rect">
            <a:avLst/>
          </a:prstGeom>
          <a:noFill/>
          <a:ln w="9525">
            <a:noFill/>
            <a:miter lim="800000"/>
            <a:headEnd/>
            <a:tailEnd/>
          </a:ln>
        </p:spPr>
      </p:pic>
      <p:pic>
        <p:nvPicPr>
          <p:cNvPr id="30" name="Picture 33" descr="WEDA Logo">
            <a:hlinkClick r:id="rId26"/>
          </p:cNvPr>
          <p:cNvPicPr>
            <a:picLocks noChangeAspect="1" noChangeArrowheads="1"/>
          </p:cNvPicPr>
          <p:nvPr/>
        </p:nvPicPr>
        <p:blipFill>
          <a:blip r:embed="rId27" cstate="print"/>
          <a:srcRect/>
          <a:stretch>
            <a:fillRect/>
          </a:stretch>
        </p:blipFill>
        <p:spPr bwMode="auto">
          <a:xfrm>
            <a:off x="1460612" y="4261407"/>
            <a:ext cx="1466850" cy="1038225"/>
          </a:xfrm>
          <a:prstGeom prst="rect">
            <a:avLst/>
          </a:prstGeom>
          <a:noFill/>
          <a:ln w="9525">
            <a:noFill/>
            <a:miter lim="800000"/>
            <a:headEnd/>
            <a:tailEnd/>
          </a:ln>
        </p:spPr>
      </p:pic>
      <p:pic>
        <p:nvPicPr>
          <p:cNvPr id="31" name="Picture 47" descr="Home">
            <a:hlinkClick r:id="rId28" tooltip="Home"/>
          </p:cNvPr>
          <p:cNvPicPr>
            <a:picLocks noChangeAspect="1" noChangeArrowheads="1"/>
          </p:cNvPicPr>
          <p:nvPr/>
        </p:nvPicPr>
        <p:blipFill>
          <a:blip r:embed="rId29" cstate="print"/>
          <a:srcRect/>
          <a:stretch>
            <a:fillRect/>
          </a:stretch>
        </p:blipFill>
        <p:spPr bwMode="auto">
          <a:xfrm>
            <a:off x="6413612" y="5445682"/>
            <a:ext cx="1981200" cy="720725"/>
          </a:xfrm>
          <a:prstGeom prst="rect">
            <a:avLst/>
          </a:prstGeom>
          <a:noFill/>
          <a:ln w="9525">
            <a:noFill/>
            <a:miter lim="800000"/>
            <a:headEnd/>
            <a:tailEnd/>
          </a:ln>
        </p:spPr>
      </p:pic>
      <p:pic>
        <p:nvPicPr>
          <p:cNvPr id="32" name="Picture 2" descr="H:\DesktopFiles\Seth Isenberg\Downloads\Greater Philly.png"/>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3360849" y="1945244"/>
            <a:ext cx="22955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Miami-Dade County">
            <a:hlinkClick r:id="rId31"/>
          </p:cNvPr>
          <p:cNvPicPr>
            <a:picLocks noChangeAspect="1" noChangeArrowheads="1"/>
          </p:cNvPicPr>
          <p:nvPr/>
        </p:nvPicPr>
        <p:blipFill>
          <a:blip r:embed="rId32" cstate="print"/>
          <a:srcRect/>
          <a:stretch>
            <a:fillRect/>
          </a:stretch>
        </p:blipFill>
        <p:spPr bwMode="auto">
          <a:xfrm>
            <a:off x="8026624" y="1891975"/>
            <a:ext cx="964976" cy="847902"/>
          </a:xfrm>
          <a:prstGeom prst="rect">
            <a:avLst/>
          </a:prstGeom>
          <a:noFill/>
          <a:ln w="9525">
            <a:noFill/>
            <a:miter lim="800000"/>
            <a:headEnd/>
            <a:tailEnd/>
          </a:ln>
        </p:spPr>
      </p:pic>
      <p:pic>
        <p:nvPicPr>
          <p:cNvPr id="16" name="Picture 10" descr="SFCED">
            <a:hlinkClick r:id="rId33"/>
          </p:cNvPr>
          <p:cNvPicPr>
            <a:picLocks noChangeAspect="1" noChangeArrowheads="1"/>
          </p:cNvPicPr>
          <p:nvPr/>
        </p:nvPicPr>
        <p:blipFill>
          <a:blip r:embed="rId34" cstate="print"/>
          <a:srcRect/>
          <a:stretch>
            <a:fillRect/>
          </a:stretch>
        </p:blipFill>
        <p:spPr bwMode="auto">
          <a:xfrm>
            <a:off x="6337412" y="1823007"/>
            <a:ext cx="2446338" cy="400050"/>
          </a:xfrm>
          <a:prstGeom prst="rect">
            <a:avLst/>
          </a:prstGeom>
          <a:noFill/>
          <a:ln w="9525">
            <a:noFill/>
            <a:miter lim="800000"/>
            <a:headEnd/>
            <a:tailEnd/>
          </a:ln>
        </p:spPr>
      </p:pic>
    </p:spTree>
    <p:extLst>
      <p:ext uri="{BB962C8B-B14F-4D97-AF65-F5344CB8AC3E}">
        <p14:creationId xmlns:p14="http://schemas.microsoft.com/office/powerpoint/2010/main" val="4132377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228600"/>
            <a:ext cx="7239000" cy="914400"/>
          </a:xfrm>
          <a:prstGeom prst="rect">
            <a:avLst/>
          </a:prstGeom>
          <a:noFill/>
          <a:ln w="9525">
            <a:noFill/>
            <a:miter lim="800000"/>
            <a:headEnd/>
            <a:tailEnd/>
          </a:ln>
        </p:spPr>
        <p:txBody>
          <a:bodyPr anchor="ctr"/>
          <a:lstStyle/>
          <a:p>
            <a:r>
              <a:rPr lang="en-US" sz="3200" b="1" dirty="0" smtClean="0">
                <a:solidFill>
                  <a:schemeClr val="bg1"/>
                </a:solidFill>
                <a:latin typeface="Calibri" pitchFamily="34" charset="0"/>
                <a:ea typeface="Arial Unicode MS" pitchFamily="34" charset="-128"/>
                <a:cs typeface="Arial Unicode MS" pitchFamily="34" charset="-128"/>
              </a:rPr>
              <a:t>Info Tools:  ClusterMapping.us </a:t>
            </a:r>
            <a:endParaRPr lang="en-US" sz="3200" b="1" dirty="0">
              <a:solidFill>
                <a:schemeClr val="bg1"/>
              </a:solidFill>
              <a:latin typeface="Calibri" pitchFamily="34" charset="0"/>
              <a:ea typeface="Arial Unicode MS" pitchFamily="34" charset="-128"/>
              <a:cs typeface="Arial Unicode MS" pitchFamily="34" charset="-12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09" r="3370"/>
          <a:stretch/>
        </p:blipFill>
        <p:spPr>
          <a:xfrm>
            <a:off x="457200" y="1371600"/>
            <a:ext cx="6362700" cy="4747260"/>
          </a:xfrm>
          <a:prstGeom prst="rect">
            <a:avLst/>
          </a:prstGeom>
        </p:spPr>
      </p:pic>
      <p:sp>
        <p:nvSpPr>
          <p:cNvPr id="7"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19</a:t>
            </a:fld>
            <a:endParaRPr lang="en-US" dirty="0"/>
          </a:p>
        </p:txBody>
      </p:sp>
      <p:sp>
        <p:nvSpPr>
          <p:cNvPr id="6" name="Content Placeholder 5"/>
          <p:cNvSpPr txBox="1">
            <a:spLocks/>
          </p:cNvSpPr>
          <p:nvPr/>
        </p:nvSpPr>
        <p:spPr>
          <a:xfrm>
            <a:off x="6934200" y="1192530"/>
            <a:ext cx="2238690" cy="51054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2400"/>
              </a:spcBef>
              <a:buFont typeface="Arial" pitchFamily="34" charset="0"/>
              <a:buNone/>
            </a:pPr>
            <a:endParaRPr lang="en-US" dirty="0" smtClean="0">
              <a:solidFill>
                <a:schemeClr val="accent2"/>
              </a:solidFill>
              <a:latin typeface="Calibri" panose="020F0502020204030204" pitchFamily="34" charset="0"/>
            </a:endParaRPr>
          </a:p>
          <a:p>
            <a:pPr marL="0" indent="0">
              <a:spcBef>
                <a:spcPts val="2400"/>
              </a:spcBef>
              <a:buFont typeface="Arial" pitchFamily="34" charset="0"/>
              <a:buNone/>
            </a:pPr>
            <a:r>
              <a:rPr lang="en-US" sz="1800" b="1" dirty="0" smtClean="0">
                <a:solidFill>
                  <a:schemeClr val="accent2"/>
                </a:solidFill>
                <a:latin typeface="Calibri" panose="020F0502020204030204" pitchFamily="34" charset="0"/>
              </a:rPr>
              <a:t>Interactive database with over 50 million open data records on industry clusters and sub-clusters.  </a:t>
            </a:r>
          </a:p>
          <a:p>
            <a:pPr marL="0" indent="0">
              <a:spcBef>
                <a:spcPts val="2400"/>
              </a:spcBef>
              <a:buFont typeface="Arial" pitchFamily="34" charset="0"/>
              <a:buNone/>
            </a:pPr>
            <a:r>
              <a:rPr lang="en-US" sz="1800" b="1" dirty="0" smtClean="0">
                <a:solidFill>
                  <a:schemeClr val="accent2"/>
                </a:solidFill>
                <a:latin typeface="Calibri" panose="020F0502020204030204" pitchFamily="34" charset="0"/>
              </a:rPr>
              <a:t>Comparable at the State, Economic Area, MSA or county level. </a:t>
            </a:r>
          </a:p>
          <a:p>
            <a:pPr marL="0" indent="0">
              <a:spcBef>
                <a:spcPts val="2400"/>
              </a:spcBef>
              <a:buFont typeface="Arial" pitchFamily="34" charset="0"/>
              <a:buNone/>
            </a:pPr>
            <a:r>
              <a:rPr lang="en-US" sz="1800" b="1" dirty="0" smtClean="0">
                <a:solidFill>
                  <a:schemeClr val="accent2"/>
                </a:solidFill>
                <a:latin typeface="Calibri" panose="020F0502020204030204" pitchFamily="34" charset="0"/>
              </a:rPr>
              <a:t>Also includes the cluster registry.  </a:t>
            </a:r>
            <a:endParaRPr lang="en-US" dirty="0"/>
          </a:p>
        </p:txBody>
      </p:sp>
    </p:spTree>
    <p:extLst>
      <p:ext uri="{BB962C8B-B14F-4D97-AF65-F5344CB8AC3E}">
        <p14:creationId xmlns:p14="http://schemas.microsoft.com/office/powerpoint/2010/main" val="1296980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a:t>
            </a:fld>
            <a:endParaRPr lang="en-US" dirty="0"/>
          </a:p>
        </p:txBody>
      </p:sp>
      <p:sp>
        <p:nvSpPr>
          <p:cNvPr id="4" name="Subtitle 2"/>
          <p:cNvSpPr txBox="1">
            <a:spLocks/>
          </p:cNvSpPr>
          <p:nvPr/>
        </p:nvSpPr>
        <p:spPr>
          <a:xfrm>
            <a:off x="457200" y="3505200"/>
            <a:ext cx="7848600" cy="19050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b="1" dirty="0" smtClean="0"/>
          </a:p>
          <a:p>
            <a:pPr marL="0" indent="0">
              <a:buNone/>
            </a:pPr>
            <a:r>
              <a:rPr lang="en-US" sz="3800" b="1" dirty="0" smtClean="0">
                <a:latin typeface="Calibri" panose="020F0502020204030204" pitchFamily="34" charset="0"/>
              </a:rPr>
              <a:t>Introduction</a:t>
            </a:r>
          </a:p>
        </p:txBody>
      </p:sp>
    </p:spTree>
    <p:extLst>
      <p:ext uri="{BB962C8B-B14F-4D97-AF65-F5344CB8AC3E}">
        <p14:creationId xmlns:p14="http://schemas.microsoft.com/office/powerpoint/2010/main" val="3013998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317217"/>
            <a:ext cx="5341594" cy="5061766"/>
          </a:xfrm>
          <a:prstGeom prst="rect">
            <a:avLst/>
          </a:prstGeom>
        </p:spPr>
      </p:pic>
      <p:sp>
        <p:nvSpPr>
          <p:cNvPr id="6" name="Rectangle 3"/>
          <p:cNvSpPr>
            <a:spLocks noChangeArrowheads="1"/>
          </p:cNvSpPr>
          <p:nvPr/>
        </p:nvSpPr>
        <p:spPr bwMode="auto">
          <a:xfrm>
            <a:off x="0" y="-228600"/>
            <a:ext cx="8686800" cy="914400"/>
          </a:xfrm>
          <a:prstGeom prst="rect">
            <a:avLst/>
          </a:prstGeom>
          <a:noFill/>
          <a:ln w="9525">
            <a:noFill/>
            <a:miter lim="800000"/>
            <a:headEnd/>
            <a:tailEnd/>
          </a:ln>
        </p:spPr>
        <p:txBody>
          <a:bodyPr anchor="ctr"/>
          <a:lstStyle/>
          <a:p>
            <a:r>
              <a:rPr lang="en-US" sz="3200" b="1" dirty="0" smtClean="0">
                <a:solidFill>
                  <a:schemeClr val="bg1"/>
                </a:solidFill>
                <a:latin typeface="Calibri" pitchFamily="34" charset="0"/>
                <a:ea typeface="Arial Unicode MS" pitchFamily="34" charset="-128"/>
                <a:cs typeface="Arial Unicode MS" pitchFamily="34" charset="-128"/>
              </a:rPr>
              <a:t>Info Tools: Statebook</a:t>
            </a:r>
            <a:endParaRPr lang="en-US" sz="3200" dirty="0">
              <a:solidFill>
                <a:schemeClr val="bg1"/>
              </a:solidFill>
              <a:latin typeface="Calibri" pitchFamily="34" charset="0"/>
              <a:ea typeface="Arial Unicode MS" pitchFamily="34" charset="-128"/>
              <a:cs typeface="Arial Unicode MS" pitchFamily="34" charset="-128"/>
            </a:endParaRPr>
          </a:p>
        </p:txBody>
      </p:sp>
      <p:sp>
        <p:nvSpPr>
          <p:cNvPr id="9"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20</a:t>
            </a:fld>
            <a:endParaRPr lang="en-US" dirty="0"/>
          </a:p>
        </p:txBody>
      </p:sp>
      <p:sp>
        <p:nvSpPr>
          <p:cNvPr id="5" name="Content Placeholder 5"/>
          <p:cNvSpPr txBox="1">
            <a:spLocks/>
          </p:cNvSpPr>
          <p:nvPr/>
        </p:nvSpPr>
        <p:spPr>
          <a:xfrm>
            <a:off x="656910" y="1295400"/>
            <a:ext cx="2238690" cy="51054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2400"/>
              </a:spcBef>
              <a:buFont typeface="Arial" pitchFamily="34" charset="0"/>
              <a:buNone/>
            </a:pPr>
            <a:endParaRPr lang="en-US" dirty="0" smtClean="0">
              <a:solidFill>
                <a:schemeClr val="accent2"/>
              </a:solidFill>
              <a:latin typeface="Calibri" panose="020F0502020204030204" pitchFamily="34" charset="0"/>
            </a:endParaRPr>
          </a:p>
          <a:p>
            <a:pPr marL="0" indent="0">
              <a:spcBef>
                <a:spcPts val="2400"/>
              </a:spcBef>
              <a:buFont typeface="Arial" pitchFamily="34" charset="0"/>
              <a:buNone/>
            </a:pPr>
            <a:r>
              <a:rPr lang="en-US" sz="1800" b="1" dirty="0" smtClean="0">
                <a:solidFill>
                  <a:schemeClr val="accent2"/>
                </a:solidFill>
                <a:latin typeface="Calibri" panose="020F0502020204030204" pitchFamily="34" charset="0"/>
              </a:rPr>
              <a:t>More than 20,000 data points on U.S. communities, with a powerful map and  ability to compare locations. </a:t>
            </a:r>
            <a:endParaRPr lang="en-US" dirty="0"/>
          </a:p>
        </p:txBody>
      </p:sp>
    </p:spTree>
    <p:extLst>
      <p:ext uri="{BB962C8B-B14F-4D97-AF65-F5344CB8AC3E}">
        <p14:creationId xmlns:p14="http://schemas.microsoft.com/office/powerpoint/2010/main" val="4264785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228600"/>
            <a:ext cx="8686800" cy="914400"/>
          </a:xfrm>
          <a:prstGeom prst="rect">
            <a:avLst/>
          </a:prstGeom>
          <a:noFill/>
          <a:ln w="9525">
            <a:noFill/>
            <a:miter lim="800000"/>
            <a:headEnd/>
            <a:tailEnd/>
          </a:ln>
        </p:spPr>
        <p:txBody>
          <a:bodyPr anchor="ctr"/>
          <a:lstStyle/>
          <a:p>
            <a:r>
              <a:rPr lang="en-US" sz="3200" b="1" dirty="0" smtClean="0">
                <a:solidFill>
                  <a:schemeClr val="bg1"/>
                </a:solidFill>
                <a:latin typeface="Calibri" pitchFamily="34" charset="0"/>
                <a:ea typeface="Arial Unicode MS" pitchFamily="34" charset="-128"/>
                <a:cs typeface="Arial Unicode MS" pitchFamily="34" charset="-128"/>
              </a:rPr>
              <a:t>Manufacturing Tools and Info</a:t>
            </a:r>
            <a:endParaRPr lang="en-US" sz="3200" dirty="0">
              <a:solidFill>
                <a:schemeClr val="bg1"/>
              </a:solidFill>
              <a:latin typeface="Calibri" pitchFamily="34" charset="0"/>
              <a:ea typeface="Arial Unicode MS" pitchFamily="34" charset="-128"/>
              <a:cs typeface="Arial Unicode MS" pitchFamily="34" charset="-128"/>
            </a:endParaRPr>
          </a:p>
        </p:txBody>
      </p:sp>
      <p:sp>
        <p:nvSpPr>
          <p:cNvPr id="9"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21</a:t>
            </a:fld>
            <a:endParaRPr lang="en-US" dirty="0"/>
          </a:p>
        </p:txBody>
      </p:sp>
      <p:pic>
        <p:nvPicPr>
          <p:cNvPr id="7" name="Picture 5"/>
          <p:cNvPicPr>
            <a:picLocks noChangeAspect="1" noChangeArrowheads="1"/>
          </p:cNvPicPr>
          <p:nvPr/>
        </p:nvPicPr>
        <p:blipFill rotWithShape="1">
          <a:blip r:embed="rId3" cstate="print"/>
          <a:srcRect l="11102" t="2587" r="11440" b="8790"/>
          <a:stretch/>
        </p:blipFill>
        <p:spPr bwMode="auto">
          <a:xfrm>
            <a:off x="457200" y="1441880"/>
            <a:ext cx="5331725" cy="4403678"/>
          </a:xfrm>
          <a:prstGeom prst="rect">
            <a:avLst/>
          </a:prstGeom>
          <a:noFill/>
          <a:ln w="9525">
            <a:noFill/>
            <a:miter lim="800000"/>
            <a:headEnd/>
            <a:tailEnd/>
          </a:ln>
          <a:effectLst/>
        </p:spPr>
      </p:pic>
      <p:pic>
        <p:nvPicPr>
          <p:cNvPr id="8" name="Picture 2" descr="http://www.reshorenow.org/img/mai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736938"/>
            <a:ext cx="2590800" cy="181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58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txBox="1">
            <a:spLocks noChangeArrowheads="1"/>
          </p:cNvSpPr>
          <p:nvPr/>
        </p:nvSpPr>
        <p:spPr bwMode="auto">
          <a:xfrm>
            <a:off x="0" y="-762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200" b="1" dirty="0">
                <a:solidFill>
                  <a:schemeClr val="bg1"/>
                </a:solidFill>
                <a:latin typeface="Calibri" pitchFamily="34" charset="0"/>
                <a:ea typeface="Arial Unicode MS" pitchFamily="34" charset="-128"/>
                <a:cs typeface="Arial Unicode MS" pitchFamily="34" charset="-128"/>
              </a:rPr>
              <a:t>U.S. </a:t>
            </a:r>
            <a:r>
              <a:rPr lang="en-US" altLang="en-US" sz="3200" b="1" dirty="0" smtClean="0">
                <a:solidFill>
                  <a:schemeClr val="bg1"/>
                </a:solidFill>
                <a:latin typeface="Calibri" pitchFamily="34" charset="0"/>
                <a:ea typeface="Arial Unicode MS" pitchFamily="34" charset="-128"/>
                <a:cs typeface="Arial Unicode MS" pitchFamily="34" charset="-128"/>
              </a:rPr>
              <a:t>Free Trade Agreements &amp; FTZ</a:t>
            </a:r>
          </a:p>
        </p:txBody>
      </p:sp>
      <p:sp>
        <p:nvSpPr>
          <p:cNvPr id="22534" name="Text Box 6"/>
          <p:cNvSpPr txBox="1">
            <a:spLocks noChangeArrowheads="1"/>
          </p:cNvSpPr>
          <p:nvPr/>
        </p:nvSpPr>
        <p:spPr bwMode="auto">
          <a:xfrm>
            <a:off x="0" y="6611938"/>
            <a:ext cx="876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r>
              <a:rPr lang="en-US" altLang="en-US" sz="1000" dirty="0" smtClean="0">
                <a:solidFill>
                  <a:schemeClr val="bg1"/>
                </a:solidFill>
                <a:latin typeface="Calibri" pitchFamily="34" charset="0"/>
                <a:ea typeface="Adobe Gothic Std B"/>
                <a:cs typeface="Adobe Gothic Std B"/>
              </a:rPr>
              <a:t>Sources:</a:t>
            </a:r>
            <a:r>
              <a:rPr lang="en-US" altLang="en-US" sz="1000" baseline="30000" dirty="0" smtClean="0">
                <a:solidFill>
                  <a:schemeClr val="bg1"/>
                </a:solidFill>
                <a:latin typeface="Calibri" pitchFamily="34" charset="0"/>
                <a:ea typeface="Adobe Gothic Std B"/>
                <a:cs typeface="Adobe Gothic Std B"/>
              </a:rPr>
              <a:t>1</a:t>
            </a:r>
            <a:r>
              <a:rPr lang="en-US" altLang="en-US" sz="1000" dirty="0" smtClean="0">
                <a:solidFill>
                  <a:schemeClr val="bg1"/>
                </a:solidFill>
                <a:latin typeface="Calibri" pitchFamily="34" charset="0"/>
                <a:ea typeface="Adobe Gothic Std B"/>
                <a:cs typeface="Adobe Gothic Std B"/>
              </a:rPr>
              <a:t>CIA World </a:t>
            </a:r>
            <a:r>
              <a:rPr lang="en-US" altLang="en-US" sz="1000" dirty="0" err="1" smtClean="0">
                <a:solidFill>
                  <a:schemeClr val="bg1"/>
                </a:solidFill>
                <a:latin typeface="Calibri" pitchFamily="34" charset="0"/>
                <a:ea typeface="Adobe Gothic Std B"/>
                <a:cs typeface="Adobe Gothic Std B"/>
              </a:rPr>
              <a:t>Factbook</a:t>
            </a:r>
            <a:r>
              <a:rPr lang="en-US" altLang="en-US" sz="1000" dirty="0" smtClean="0">
                <a:solidFill>
                  <a:schemeClr val="bg1"/>
                </a:solidFill>
                <a:latin typeface="Calibri" pitchFamily="34" charset="0"/>
                <a:ea typeface="Adobe Gothic Std B"/>
                <a:cs typeface="Adobe Gothic Std B"/>
              </a:rPr>
              <a:t>, </a:t>
            </a:r>
            <a:r>
              <a:rPr lang="en-US" sz="1000" baseline="30000" dirty="0">
                <a:solidFill>
                  <a:schemeClr val="bg1"/>
                </a:solidFill>
                <a:latin typeface="Arial"/>
                <a:ea typeface="Arial Unicode MS" pitchFamily="34" charset="-128"/>
                <a:cs typeface="Arial Unicode MS" pitchFamily="34" charset="-128"/>
              </a:rPr>
              <a:t>2</a:t>
            </a:r>
            <a:r>
              <a:rPr lang="en-US" sz="1000" i="1" dirty="0">
                <a:solidFill>
                  <a:schemeClr val="bg1"/>
                </a:solidFill>
                <a:latin typeface="Arial"/>
              </a:rPr>
              <a:t>Office of the U.S. Trade Representative</a:t>
            </a:r>
            <a:endParaRPr lang="en-US" sz="1000" dirty="0">
              <a:solidFill>
                <a:schemeClr val="bg1"/>
              </a:solidFill>
              <a:latin typeface="Arial"/>
            </a:endParaRPr>
          </a:p>
          <a:p>
            <a:r>
              <a:rPr lang="en-US" altLang="en-US" sz="1000" dirty="0" smtClean="0">
                <a:solidFill>
                  <a:schemeClr val="bg1"/>
                </a:solidFill>
                <a:latin typeface="Calibri" pitchFamily="34" charset="0"/>
                <a:ea typeface="Adobe Gothic Std B"/>
                <a:cs typeface="Adobe Gothic Std B"/>
              </a:rPr>
              <a:t>  </a:t>
            </a:r>
          </a:p>
          <a:p>
            <a:pPr eaLnBrk="1" hangingPunct="1"/>
            <a:r>
              <a:rPr lang="en-US" altLang="en-US" sz="1000" dirty="0" smtClean="0">
                <a:solidFill>
                  <a:schemeClr val="bg1"/>
                </a:solidFill>
                <a:latin typeface="Calibri" pitchFamily="34" charset="0"/>
                <a:ea typeface="Adobe Gothic Std B"/>
                <a:cs typeface="Adobe Gothic Std B"/>
              </a:rPr>
              <a:t> </a:t>
            </a:r>
            <a:endParaRPr lang="en-US" altLang="en-US" sz="1000" dirty="0">
              <a:solidFill>
                <a:schemeClr val="bg1"/>
              </a:solidFill>
              <a:latin typeface="Calibri" pitchFamily="34" charset="0"/>
              <a:ea typeface="Adobe Gothic Std B"/>
              <a:cs typeface="Adobe Gothic Std B"/>
            </a:endParaRPr>
          </a:p>
        </p:txBody>
      </p:sp>
      <p:sp>
        <p:nvSpPr>
          <p:cNvPr id="22535" name="Slide Number Placeholder 5"/>
          <p:cNvSpPr txBox="1">
            <a:spLocks/>
          </p:cNvSpPr>
          <p:nvPr/>
        </p:nvSpPr>
        <p:spPr bwMode="auto">
          <a:xfrm>
            <a:off x="8331200" y="874713"/>
            <a:ext cx="10668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85000"/>
              <a:buFont typeface="Arial" pitchFamily="34" charset="0"/>
              <a:buChar char="•"/>
              <a:defRPr sz="2400">
                <a:solidFill>
                  <a:schemeClr val="tx1"/>
                </a:solidFill>
                <a:latin typeface="Adobe Garamond Pro"/>
              </a:defRPr>
            </a:lvl1pPr>
            <a:lvl2pPr indent="-182563">
              <a:spcBef>
                <a:spcPct val="20000"/>
              </a:spcBef>
              <a:buClr>
                <a:schemeClr val="accent1"/>
              </a:buClr>
              <a:buSzPct val="85000"/>
              <a:buFont typeface="Arial" pitchFamily="34" charset="0"/>
              <a:buChar char="•"/>
              <a:defRPr sz="2000">
                <a:solidFill>
                  <a:schemeClr val="tx1"/>
                </a:solidFill>
                <a:latin typeface="Adobe Garamond Pro"/>
              </a:defRPr>
            </a:lvl2pPr>
            <a:lvl3pPr marL="730250" indent="-182563">
              <a:spcBef>
                <a:spcPct val="20000"/>
              </a:spcBef>
              <a:buClr>
                <a:schemeClr val="accent1"/>
              </a:buClr>
              <a:buSzPct val="90000"/>
              <a:buFont typeface="Arial" pitchFamily="34" charset="0"/>
              <a:buChar char="•"/>
              <a:defRPr>
                <a:solidFill>
                  <a:schemeClr val="tx1"/>
                </a:solidFill>
                <a:latin typeface="Adobe Garamond Pro"/>
              </a:defRPr>
            </a:lvl3pPr>
            <a:lvl4pPr marL="1004888" indent="-182563">
              <a:spcBef>
                <a:spcPct val="20000"/>
              </a:spcBef>
              <a:buClr>
                <a:schemeClr val="accent1"/>
              </a:buClr>
              <a:buFont typeface="Arial" pitchFamily="34" charset="0"/>
              <a:buChar char="•"/>
              <a:defRPr sz="1600">
                <a:solidFill>
                  <a:schemeClr val="tx1"/>
                </a:solidFill>
                <a:latin typeface="Adobe Garamond Pro"/>
              </a:defRPr>
            </a:lvl4pPr>
            <a:lvl5pPr marL="1187450" indent="-136525">
              <a:spcBef>
                <a:spcPct val="20000"/>
              </a:spcBef>
              <a:buClr>
                <a:schemeClr val="accent1"/>
              </a:buClr>
              <a:buSzPct val="100000"/>
              <a:buFont typeface="Arial" pitchFamily="34" charset="0"/>
              <a:buChar char="•"/>
              <a:defRPr sz="1400">
                <a:solidFill>
                  <a:schemeClr val="tx1"/>
                </a:solidFill>
                <a:latin typeface="Adobe Garamond Pro"/>
              </a:defRPr>
            </a:lvl5pPr>
            <a:lvl6pPr marL="16446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6pPr>
            <a:lvl7pPr marL="21018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7pPr>
            <a:lvl8pPr marL="25590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8pPr>
            <a:lvl9pPr marL="3016250" indent="-136525"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dobe Garamond Pro"/>
              </a:defRPr>
            </a:lvl9pPr>
          </a:lstStyle>
          <a:p>
            <a:pPr eaLnBrk="1" hangingPunct="1">
              <a:spcBef>
                <a:spcPct val="0"/>
              </a:spcBef>
              <a:buClrTx/>
              <a:buSzTx/>
              <a:buFontTx/>
              <a:buNone/>
            </a:pPr>
            <a:fld id="{984A9CDD-4BCB-4FD5-9037-1546E4C1FD8C}" type="slidenum">
              <a:rPr lang="en-US" altLang="en-US" sz="1000">
                <a:solidFill>
                  <a:srgbClr val="FFFFFF"/>
                </a:solidFill>
                <a:latin typeface="Adobe Gothic Std B"/>
                <a:ea typeface="Adobe Gothic Std B"/>
                <a:cs typeface="Adobe Gothic Std B"/>
              </a:rPr>
              <a:pPr eaLnBrk="1" hangingPunct="1">
                <a:spcBef>
                  <a:spcPct val="0"/>
                </a:spcBef>
                <a:buClrTx/>
                <a:buSzTx/>
                <a:buFontTx/>
                <a:buNone/>
              </a:pPr>
              <a:t>22</a:t>
            </a:fld>
            <a:endParaRPr lang="en-US" altLang="en-US" sz="1000">
              <a:solidFill>
                <a:srgbClr val="FFFFFF"/>
              </a:solidFill>
              <a:latin typeface="Adobe Gothic Std B"/>
              <a:ea typeface="Adobe Gothic Std B"/>
              <a:cs typeface="Adobe Gothic Std B"/>
            </a:endParaRPr>
          </a:p>
        </p:txBody>
      </p:sp>
      <p:sp>
        <p:nvSpPr>
          <p:cNvPr id="7" name="Rectangle 6"/>
          <p:cNvSpPr/>
          <p:nvPr/>
        </p:nvSpPr>
        <p:spPr>
          <a:xfrm>
            <a:off x="842319" y="1208946"/>
            <a:ext cx="8305800" cy="646331"/>
          </a:xfrm>
          <a:prstGeom prst="rect">
            <a:avLst/>
          </a:prstGeom>
        </p:spPr>
        <p:txBody>
          <a:bodyPr wrap="square">
            <a:spAutoFit/>
          </a:bodyPr>
          <a:lstStyle/>
          <a:p>
            <a:r>
              <a:rPr lang="en-US" dirty="0" smtClean="0">
                <a:ea typeface="Arial Unicode MS" pitchFamily="34" charset="-128"/>
                <a:cs typeface="Arial Unicode MS" pitchFamily="34" charset="-128"/>
              </a:rPr>
              <a:t>The United States has Implemented or Entered into Force </a:t>
            </a:r>
            <a:r>
              <a:rPr lang="en-US" b="1" dirty="0" smtClean="0">
                <a:ea typeface="Arial Unicode MS" pitchFamily="34" charset="-128"/>
                <a:cs typeface="Arial Unicode MS" pitchFamily="34" charset="-128"/>
              </a:rPr>
              <a:t>19 Free Trade Agreements</a:t>
            </a:r>
            <a:r>
              <a:rPr lang="en-US" dirty="0" smtClean="0">
                <a:ea typeface="Arial Unicode MS" pitchFamily="34" charset="-128"/>
                <a:cs typeface="Arial Unicode MS" pitchFamily="34" charset="-128"/>
              </a:rPr>
              <a:t> – With a Combined Population of Over </a:t>
            </a:r>
            <a:r>
              <a:rPr lang="en-US" b="1" dirty="0" smtClean="0">
                <a:ea typeface="Arial Unicode MS" pitchFamily="34" charset="-128"/>
                <a:cs typeface="Arial Unicode MS" pitchFamily="34" charset="-128"/>
              </a:rPr>
              <a:t>740 Million Consumers</a:t>
            </a:r>
            <a:endParaRPr lang="en-US" b="1" dirty="0">
              <a:ea typeface="Arial Unicode MS" pitchFamily="34" charset="-128"/>
              <a:cs typeface="Arial Unicode MS" pitchFamily="34" charset="-128"/>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7917"/>
          <a:stretch/>
        </p:blipFill>
        <p:spPr>
          <a:xfrm>
            <a:off x="1185647" y="2025903"/>
            <a:ext cx="7162800" cy="3831242"/>
          </a:xfrm>
          <a:prstGeom prst="rect">
            <a:avLst/>
          </a:prstGeom>
          <a:solidFill>
            <a:schemeClr val="tx2">
              <a:lumMod val="20000"/>
              <a:lumOff val="80000"/>
            </a:schemeClr>
          </a:solidFill>
        </p:spPr>
      </p:pic>
      <p:graphicFrame>
        <p:nvGraphicFramePr>
          <p:cNvPr id="9" name="Table 8"/>
          <p:cNvGraphicFramePr>
            <a:graphicFrameLocks noGrp="1"/>
          </p:cNvGraphicFramePr>
          <p:nvPr>
            <p:extLst>
              <p:ext uri="{D42A27DB-BD31-4B8C-83A1-F6EECF244321}">
                <p14:modId xmlns:p14="http://schemas.microsoft.com/office/powerpoint/2010/main" val="3821901651"/>
              </p:ext>
            </p:extLst>
          </p:nvPr>
        </p:nvGraphicFramePr>
        <p:xfrm>
          <a:off x="855447" y="2275742"/>
          <a:ext cx="8204200" cy="4237040"/>
        </p:xfrm>
        <a:graphic>
          <a:graphicData uri="http://schemas.openxmlformats.org/drawingml/2006/table">
            <a:tbl>
              <a:tblPr/>
              <a:tblGrid>
                <a:gridCol w="2189545"/>
                <a:gridCol w="3322255"/>
                <a:gridCol w="2692400"/>
              </a:tblGrid>
              <a:tr h="181753">
                <a:tc>
                  <a:txBody>
                    <a:bodyPr/>
                    <a:lstStyle/>
                    <a:p>
                      <a:pPr algn="ctr" fontAlgn="ctr"/>
                      <a:r>
                        <a:rPr lang="en-US" sz="1000" b="1" i="0" u="none" strike="noStrike" dirty="0" smtClean="0">
                          <a:latin typeface="Calibri"/>
                        </a:rPr>
                        <a:t>Year</a:t>
                      </a:r>
                      <a:r>
                        <a:rPr lang="en-US" sz="1000" b="1" i="0" u="none" strike="noStrike" baseline="0" dirty="0" smtClean="0">
                          <a:latin typeface="Calibri"/>
                        </a:rPr>
                        <a:t> Entered into Force</a:t>
                      </a:r>
                      <a:endParaRPr lang="en-US" sz="1000" b="1" i="0" u="none" strike="noStrike" dirty="0">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b="1" i="0" u="none" strike="noStrike" dirty="0" smtClean="0">
                          <a:latin typeface="Calibri"/>
                        </a:rPr>
                        <a:t>FTA Signatory Markets</a:t>
                      </a:r>
                      <a:endParaRPr lang="en-US" sz="1000" b="1" i="0" u="none" strike="noStrike" dirty="0">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b="1" i="0" u="none" strike="noStrike" dirty="0" smtClean="0">
                          <a:latin typeface="Calibri"/>
                        </a:rPr>
                        <a:t>Signatory’s 2012 Nominal</a:t>
                      </a:r>
                      <a:r>
                        <a:rPr lang="en-US" sz="1000" b="1" i="0" u="none" strike="noStrike" baseline="0" dirty="0" smtClean="0">
                          <a:latin typeface="Calibri"/>
                        </a:rPr>
                        <a:t> GDP* (million USD)</a:t>
                      </a:r>
                      <a:endParaRPr lang="en-US" sz="1000" b="1" i="0" u="none" strike="noStrike" dirty="0">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1753">
                <a:tc>
                  <a:txBody>
                    <a:bodyPr/>
                    <a:lstStyle/>
                    <a:p>
                      <a:pPr algn="ctr" fontAlgn="ctr"/>
                      <a:r>
                        <a:rPr lang="en-US" sz="1000" b="1" i="0" u="none" strike="noStrike" dirty="0" smtClean="0">
                          <a:latin typeface="+mj-lt"/>
                        </a:rPr>
                        <a:t>1985</a:t>
                      </a:r>
                      <a:endParaRPr lang="en-US" sz="1000" b="1" i="0" u="none" strike="noStrike" dirty="0">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alpha val="80000"/>
                      </a:schemeClr>
                    </a:solidFill>
                  </a:tcPr>
                </a:tc>
                <a:tc>
                  <a:txBody>
                    <a:bodyPr/>
                    <a:lstStyle/>
                    <a:p>
                      <a:r>
                        <a:rPr lang="en-US" sz="1000" b="1" dirty="0" smtClean="0"/>
                        <a:t>Israel</a:t>
                      </a:r>
                      <a:endParaRPr lang="en-US" sz="1000" b="1" dirty="0"/>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alpha val="80000"/>
                      </a:schemeClr>
                    </a:solidFill>
                  </a:tcPr>
                </a:tc>
                <a:tc>
                  <a:txBody>
                    <a:bodyPr/>
                    <a:lstStyle/>
                    <a:p>
                      <a:pPr algn="ctr"/>
                      <a:r>
                        <a:rPr lang="en-US" sz="1000" b="1" dirty="0" smtClean="0"/>
                        <a:t>240,900</a:t>
                      </a:r>
                      <a:endParaRPr lang="en-US" sz="1000" b="1" dirty="0"/>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chemeClr val="accent1">
                        <a:lumMod val="20000"/>
                        <a:lumOff val="80000"/>
                        <a:alpha val="80000"/>
                      </a:schemeClr>
                    </a:solidFill>
                  </a:tcPr>
                </a:tc>
              </a:tr>
              <a:tr h="181753">
                <a:tc>
                  <a:txBody>
                    <a:bodyPr/>
                    <a:lstStyle/>
                    <a:p>
                      <a:pPr algn="ctr" fontAlgn="ctr"/>
                      <a:r>
                        <a:rPr lang="en-US" sz="1000" b="1" i="0" u="none" strike="noStrike" dirty="0" smtClean="0">
                          <a:latin typeface="+mj-lt"/>
                        </a:rPr>
                        <a:t>1994</a:t>
                      </a:r>
                      <a:endParaRPr lang="en-US" sz="1000" b="1" i="0" u="none" strike="noStrike" dirty="0">
                        <a:latin typeface="+mj-lt"/>
                      </a:endParaRPr>
                    </a:p>
                  </a:txBody>
                  <a:tcPr marL="9525" marR="9525" marT="9525" marB="0" anchor="ctr">
                    <a:lnL>
                      <a:noFill/>
                    </a:lnL>
                    <a:lnR>
                      <a:noFill/>
                    </a:lnR>
                    <a:lnT>
                      <a:noFill/>
                    </a:lnT>
                    <a:lnB>
                      <a:noFill/>
                    </a:lnB>
                    <a:solidFill>
                      <a:srgbClr val="FFFFFF">
                        <a:alpha val="50196"/>
                      </a:srgbClr>
                    </a:solidFill>
                  </a:tcPr>
                </a:tc>
                <a:tc>
                  <a:txBody>
                    <a:bodyPr/>
                    <a:lstStyle/>
                    <a:p>
                      <a:r>
                        <a:rPr lang="en-US" sz="1000" b="1" dirty="0" smtClean="0"/>
                        <a:t>NAFTA: Canada,</a:t>
                      </a:r>
                      <a:r>
                        <a:rPr lang="en-US" sz="1000" b="1" baseline="0" dirty="0" smtClean="0"/>
                        <a:t> Mexico, United States</a:t>
                      </a:r>
                      <a:endParaRPr lang="en-US" sz="1000" b="1" dirty="0" smtClean="0"/>
                    </a:p>
                  </a:txBody>
                  <a:tcPr marL="9525" marR="9525" marT="9525" marB="0" anchor="ctr">
                    <a:lnL>
                      <a:noFill/>
                    </a:lnL>
                    <a:lnR>
                      <a:noFill/>
                    </a:lnR>
                    <a:lnT>
                      <a:noFill/>
                    </a:lnT>
                    <a:lnB>
                      <a:noFill/>
                    </a:lnB>
                    <a:solidFill>
                      <a:srgbClr val="FFFFFF">
                        <a:alpha val="50196"/>
                      </a:srgbClr>
                    </a:solidFill>
                  </a:tcPr>
                </a:tc>
                <a:tc>
                  <a:txBody>
                    <a:bodyPr/>
                    <a:lstStyle/>
                    <a:p>
                      <a:pPr algn="ctr"/>
                      <a:r>
                        <a:rPr lang="en-US" sz="1000" b="1" dirty="0" smtClean="0"/>
                        <a:t>2,376,000</a:t>
                      </a:r>
                      <a:endParaRPr lang="en-US" sz="1000" b="1" dirty="0"/>
                    </a:p>
                  </a:txBody>
                  <a:tcPr marL="68580" marR="68580" marT="0" marB="0" anchor="ctr">
                    <a:lnL>
                      <a:noFill/>
                    </a:lnL>
                    <a:lnR>
                      <a:noFill/>
                    </a:lnR>
                    <a:lnT>
                      <a:noFill/>
                    </a:lnT>
                    <a:lnB>
                      <a:noFill/>
                    </a:lnB>
                    <a:solidFill>
                      <a:srgbClr val="FFFFFF">
                        <a:alpha val="50196"/>
                      </a:srgbClr>
                    </a:solidFill>
                  </a:tcPr>
                </a:tc>
              </a:tr>
              <a:tr h="181753">
                <a:tc>
                  <a:txBody>
                    <a:bodyPr/>
                    <a:lstStyle/>
                    <a:p>
                      <a:pPr algn="ctr" fontAlgn="ctr"/>
                      <a:r>
                        <a:rPr lang="en-US" sz="1000" b="1" i="0" u="none" strike="noStrike" dirty="0" smtClean="0">
                          <a:latin typeface="+mj-lt"/>
                        </a:rPr>
                        <a:t>2004</a:t>
                      </a:r>
                      <a:endParaRPr lang="en-US" sz="1000" b="1" i="0" u="none" strike="noStrike" dirty="0">
                        <a:latin typeface="+mj-lt"/>
                      </a:endParaRPr>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r>
                        <a:rPr lang="en-US" sz="1000" b="1" dirty="0" smtClean="0"/>
                        <a:t>Chile</a:t>
                      </a:r>
                      <a:endParaRPr lang="en-US" sz="1000" b="1" dirty="0"/>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pPr algn="ctr"/>
                      <a:r>
                        <a:rPr lang="en-US" sz="1000" b="1" dirty="0" smtClean="0"/>
                        <a:t>268,200</a:t>
                      </a:r>
                      <a:endParaRPr lang="en-US" sz="1000" b="1" dirty="0"/>
                    </a:p>
                  </a:txBody>
                  <a:tcPr marL="68580" marR="68580" marT="0" marB="0" anchor="ctr">
                    <a:lnL>
                      <a:noFill/>
                    </a:lnL>
                    <a:lnR>
                      <a:noFill/>
                    </a:lnR>
                    <a:lnT>
                      <a:noFill/>
                    </a:lnT>
                    <a:lnB>
                      <a:noFill/>
                    </a:lnB>
                    <a:solidFill>
                      <a:schemeClr val="accent1">
                        <a:lumMod val="20000"/>
                        <a:lumOff val="80000"/>
                        <a:alpha val="80000"/>
                      </a:schemeClr>
                    </a:solidFill>
                  </a:tcPr>
                </a:tc>
              </a:tr>
              <a:tr h="181753">
                <a:tc>
                  <a:txBody>
                    <a:bodyPr/>
                    <a:lstStyle/>
                    <a:p>
                      <a:pPr algn="ctr" fontAlgn="ctr"/>
                      <a:r>
                        <a:rPr lang="en-US" sz="1000" b="1" i="0" u="none" strike="noStrike" dirty="0" smtClean="0">
                          <a:latin typeface="+mj-lt"/>
                        </a:rPr>
                        <a:t>2004</a:t>
                      </a:r>
                      <a:endParaRPr lang="en-US" sz="1000" b="1" i="0" u="none" strike="noStrike" dirty="0">
                        <a:latin typeface="+mj-lt"/>
                      </a:endParaRPr>
                    </a:p>
                  </a:txBody>
                  <a:tcPr marL="9525" marR="9525" marT="9525" marB="0" anchor="ctr">
                    <a:lnL>
                      <a:noFill/>
                    </a:lnL>
                    <a:lnR>
                      <a:noFill/>
                    </a:lnR>
                    <a:lnT>
                      <a:noFill/>
                    </a:lnT>
                    <a:lnB>
                      <a:noFill/>
                    </a:lnB>
                    <a:solidFill>
                      <a:srgbClr val="FFFFFF">
                        <a:alpha val="50196"/>
                      </a:srgbClr>
                    </a:solidFill>
                  </a:tcPr>
                </a:tc>
                <a:tc>
                  <a:txBody>
                    <a:bodyPr/>
                    <a:lstStyle/>
                    <a:p>
                      <a:r>
                        <a:rPr lang="en-US" sz="1000" b="1" dirty="0" smtClean="0"/>
                        <a:t>Singapore</a:t>
                      </a:r>
                      <a:endParaRPr lang="en-US" sz="1000" b="1" dirty="0"/>
                    </a:p>
                  </a:txBody>
                  <a:tcPr marL="9525" marR="9525" marT="9525" marB="0" anchor="ctr">
                    <a:lnL>
                      <a:noFill/>
                    </a:lnL>
                    <a:lnR>
                      <a:noFill/>
                    </a:lnR>
                    <a:lnT>
                      <a:noFill/>
                    </a:lnT>
                    <a:lnB>
                      <a:noFill/>
                    </a:lnB>
                    <a:solidFill>
                      <a:srgbClr val="FFFFFF">
                        <a:alpha val="50196"/>
                      </a:srgbClr>
                    </a:solidFill>
                  </a:tcPr>
                </a:tc>
                <a:tc>
                  <a:txBody>
                    <a:bodyPr/>
                    <a:lstStyle/>
                    <a:p>
                      <a:pPr algn="ctr"/>
                      <a:r>
                        <a:rPr lang="en-US" sz="1000" b="1" dirty="0" smtClean="0"/>
                        <a:t>276,500</a:t>
                      </a:r>
                      <a:endParaRPr lang="en-US" sz="1000" b="1" dirty="0"/>
                    </a:p>
                  </a:txBody>
                  <a:tcPr marL="68580" marR="68580" marT="0" marB="0" anchor="ctr">
                    <a:lnL>
                      <a:noFill/>
                    </a:lnL>
                    <a:lnR>
                      <a:noFill/>
                    </a:lnR>
                    <a:lnT>
                      <a:noFill/>
                    </a:lnT>
                    <a:lnB>
                      <a:noFill/>
                    </a:lnB>
                    <a:solidFill>
                      <a:srgbClr val="FFFFFF">
                        <a:alpha val="50196"/>
                      </a:srgbClr>
                    </a:solidFill>
                  </a:tcPr>
                </a:tc>
              </a:tr>
              <a:tr h="181753">
                <a:tc>
                  <a:txBody>
                    <a:bodyPr/>
                    <a:lstStyle/>
                    <a:p>
                      <a:pPr algn="ctr" fontAlgn="ctr"/>
                      <a:r>
                        <a:rPr lang="en-US" sz="1000" b="1" i="0" u="none" strike="noStrike" dirty="0" smtClean="0">
                          <a:solidFill>
                            <a:schemeClr val="tx1"/>
                          </a:solidFill>
                          <a:latin typeface="+mj-lt"/>
                        </a:rPr>
                        <a:t>2005</a:t>
                      </a:r>
                      <a:endParaRPr lang="en-US" sz="1000" b="1" i="0" u="none" strike="noStrike" dirty="0">
                        <a:solidFill>
                          <a:schemeClr val="tx1"/>
                        </a:solidFill>
                        <a:latin typeface="+mj-lt"/>
                      </a:endParaRPr>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r>
                        <a:rPr lang="en-US" sz="1000" b="1" dirty="0" smtClean="0"/>
                        <a:t>Australia</a:t>
                      </a:r>
                      <a:endParaRPr lang="en-US" sz="1000" b="1" dirty="0"/>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pPr algn="ctr"/>
                      <a:r>
                        <a:rPr lang="en-US" sz="1000" b="1" dirty="0" smtClean="0"/>
                        <a:t>1,542,000</a:t>
                      </a:r>
                      <a:endParaRPr lang="en-US" sz="1000" b="1" dirty="0"/>
                    </a:p>
                  </a:txBody>
                  <a:tcPr marL="68580" marR="68580" marT="0" marB="0" anchor="ctr">
                    <a:lnL>
                      <a:noFill/>
                    </a:lnL>
                    <a:lnR>
                      <a:noFill/>
                    </a:lnR>
                    <a:lnT>
                      <a:noFill/>
                    </a:lnT>
                    <a:lnB>
                      <a:noFill/>
                    </a:lnB>
                    <a:solidFill>
                      <a:schemeClr val="accent1">
                        <a:lumMod val="20000"/>
                        <a:lumOff val="80000"/>
                        <a:alpha val="80000"/>
                      </a:schemeClr>
                    </a:solidFill>
                  </a:tcPr>
                </a:tc>
              </a:tr>
              <a:tr h="181753">
                <a:tc>
                  <a:txBody>
                    <a:bodyPr/>
                    <a:lstStyle/>
                    <a:p>
                      <a:pPr algn="ctr" fontAlgn="ctr"/>
                      <a:r>
                        <a:rPr lang="en-US" sz="1000" b="1" i="0" u="none" strike="noStrike" dirty="0" smtClean="0">
                          <a:latin typeface="+mj-lt"/>
                        </a:rPr>
                        <a:t>2006</a:t>
                      </a:r>
                      <a:endParaRPr lang="en-US" sz="1000" b="1" i="0" u="none" strike="noStrike" dirty="0">
                        <a:latin typeface="+mj-lt"/>
                      </a:endParaRPr>
                    </a:p>
                  </a:txBody>
                  <a:tcPr marL="9525" marR="9525" marT="9525" marB="0" anchor="ctr">
                    <a:lnL>
                      <a:noFill/>
                    </a:lnL>
                    <a:lnR>
                      <a:noFill/>
                    </a:lnR>
                    <a:lnT>
                      <a:noFill/>
                    </a:lnT>
                    <a:lnB>
                      <a:noFill/>
                    </a:lnB>
                    <a:solidFill>
                      <a:srgbClr val="FFFFFF">
                        <a:alpha val="50196"/>
                      </a:srgbClr>
                    </a:solidFill>
                  </a:tcPr>
                </a:tc>
                <a:tc>
                  <a:txBody>
                    <a:bodyPr/>
                    <a:lstStyle/>
                    <a:p>
                      <a:r>
                        <a:rPr lang="en-US" sz="1000" b="1" dirty="0" smtClean="0"/>
                        <a:t>Bahrain</a:t>
                      </a:r>
                      <a:endParaRPr lang="en-US" sz="1000" b="1" dirty="0"/>
                    </a:p>
                  </a:txBody>
                  <a:tcPr marL="9525" marR="9525" marT="9525" marB="0" anchor="ctr">
                    <a:lnL>
                      <a:noFill/>
                    </a:lnL>
                    <a:lnR>
                      <a:noFill/>
                    </a:lnR>
                    <a:lnT>
                      <a:noFill/>
                    </a:lnT>
                    <a:lnB>
                      <a:noFill/>
                    </a:lnB>
                    <a:solidFill>
                      <a:srgbClr val="FFFFFF">
                        <a:alpha val="50196"/>
                      </a:srgbClr>
                    </a:solidFill>
                  </a:tcPr>
                </a:tc>
                <a:tc>
                  <a:txBody>
                    <a:bodyPr/>
                    <a:lstStyle/>
                    <a:p>
                      <a:pPr algn="ctr"/>
                      <a:r>
                        <a:rPr lang="en-US" sz="1000" b="1" dirty="0" smtClean="0"/>
                        <a:t>27,030</a:t>
                      </a:r>
                      <a:endParaRPr lang="en-US" sz="1000" b="1" dirty="0"/>
                    </a:p>
                  </a:txBody>
                  <a:tcPr marL="68580" marR="68580" marT="0" marB="0" anchor="ctr">
                    <a:lnL>
                      <a:noFill/>
                    </a:lnL>
                    <a:lnR>
                      <a:noFill/>
                    </a:lnR>
                    <a:lnT>
                      <a:noFill/>
                    </a:lnT>
                    <a:lnB>
                      <a:noFill/>
                    </a:lnB>
                    <a:solidFill>
                      <a:srgbClr val="FFFFFF">
                        <a:alpha val="50196"/>
                      </a:srgbClr>
                    </a:solidFill>
                  </a:tcPr>
                </a:tc>
              </a:tr>
              <a:tr h="181753">
                <a:tc>
                  <a:txBody>
                    <a:bodyPr/>
                    <a:lstStyle/>
                    <a:p>
                      <a:pPr algn="ctr" fontAlgn="ctr"/>
                      <a:r>
                        <a:rPr lang="en-US" sz="1000" b="1" i="0" u="none" strike="noStrike" dirty="0" smtClean="0">
                          <a:latin typeface="+mj-lt"/>
                        </a:rPr>
                        <a:t>2006</a:t>
                      </a:r>
                      <a:endParaRPr lang="en-US" sz="1000" b="1" i="0" u="none" strike="noStrike" dirty="0">
                        <a:latin typeface="+mj-lt"/>
                      </a:endParaRPr>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r>
                        <a:rPr lang="en-US" sz="1000" b="1" dirty="0" smtClean="0"/>
                        <a:t>Morocco</a:t>
                      </a:r>
                      <a:endParaRPr lang="en-US" sz="1000" b="1" dirty="0"/>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pPr algn="ctr"/>
                      <a:r>
                        <a:rPr lang="en-US" sz="1000" b="1" dirty="0" smtClean="0"/>
                        <a:t>97,530</a:t>
                      </a:r>
                      <a:endParaRPr lang="en-US" sz="1000" b="1" dirty="0"/>
                    </a:p>
                  </a:txBody>
                  <a:tcPr marL="68580" marR="68580" marT="0" marB="0" anchor="ctr">
                    <a:lnL>
                      <a:noFill/>
                    </a:lnL>
                    <a:lnR>
                      <a:noFill/>
                    </a:lnR>
                    <a:lnT>
                      <a:noFill/>
                    </a:lnT>
                    <a:lnB>
                      <a:noFill/>
                    </a:lnB>
                    <a:solidFill>
                      <a:schemeClr val="accent1">
                        <a:lumMod val="20000"/>
                        <a:lumOff val="80000"/>
                        <a:alpha val="80000"/>
                      </a:schemeClr>
                    </a:solidFill>
                  </a:tcPr>
                </a:tc>
              </a:tr>
              <a:tr h="181753">
                <a:tc>
                  <a:txBody>
                    <a:bodyPr/>
                    <a:lstStyle/>
                    <a:p>
                      <a:pPr algn="ctr" fontAlgn="ctr"/>
                      <a:r>
                        <a:rPr lang="en-US" sz="1000" b="1" i="0" u="none" strike="noStrike" dirty="0" smtClean="0">
                          <a:latin typeface="+mj-lt"/>
                        </a:rPr>
                        <a:t>2007</a:t>
                      </a:r>
                      <a:endParaRPr lang="en-US" sz="1000" b="1" i="0" u="none" strike="noStrike" dirty="0">
                        <a:latin typeface="+mj-lt"/>
                      </a:endParaRPr>
                    </a:p>
                  </a:txBody>
                  <a:tcPr marL="9525" marR="9525" marT="9525" marB="0" anchor="ctr">
                    <a:lnL>
                      <a:noFill/>
                    </a:lnL>
                    <a:lnR>
                      <a:noFill/>
                    </a:lnR>
                    <a:lnT>
                      <a:noFill/>
                    </a:lnT>
                    <a:lnB>
                      <a:noFill/>
                    </a:lnB>
                    <a:solidFill>
                      <a:srgbClr val="FFFFFF">
                        <a:alpha val="50196"/>
                      </a:srgbClr>
                    </a:solidFill>
                  </a:tcPr>
                </a:tc>
                <a:tc>
                  <a:txBody>
                    <a:bodyPr/>
                    <a:lstStyle/>
                    <a:p>
                      <a:r>
                        <a:rPr lang="en-US" sz="1000" b="1" dirty="0" smtClean="0"/>
                        <a:t>Peru</a:t>
                      </a:r>
                      <a:endParaRPr lang="en-US" sz="1000" b="1" dirty="0"/>
                    </a:p>
                  </a:txBody>
                  <a:tcPr marL="9525" marR="9525" marT="9525" marB="0" anchor="ctr">
                    <a:lnL>
                      <a:noFill/>
                    </a:lnL>
                    <a:lnR>
                      <a:noFill/>
                    </a:lnR>
                    <a:lnT>
                      <a:noFill/>
                    </a:lnT>
                    <a:lnB>
                      <a:noFill/>
                    </a:lnB>
                    <a:solidFill>
                      <a:srgbClr val="FFFFFF">
                        <a:alpha val="50196"/>
                      </a:srgbClr>
                    </a:solidFill>
                  </a:tcPr>
                </a:tc>
                <a:tc>
                  <a:txBody>
                    <a:bodyPr/>
                    <a:lstStyle/>
                    <a:p>
                      <a:pPr algn="ctr"/>
                      <a:r>
                        <a:rPr lang="en-US" sz="1000" b="1" dirty="0" smtClean="0"/>
                        <a:t>199,000</a:t>
                      </a:r>
                      <a:endParaRPr lang="en-US" sz="1000" b="1" dirty="0"/>
                    </a:p>
                  </a:txBody>
                  <a:tcPr marL="68580" marR="68580" marT="0" marB="0" anchor="ctr">
                    <a:lnL>
                      <a:noFill/>
                    </a:lnL>
                    <a:lnR>
                      <a:noFill/>
                    </a:lnR>
                    <a:lnT>
                      <a:noFill/>
                    </a:lnT>
                    <a:lnB>
                      <a:noFill/>
                    </a:lnB>
                    <a:solidFill>
                      <a:srgbClr val="FFFFFF">
                        <a:alpha val="50196"/>
                      </a:srgbClr>
                    </a:solidFill>
                  </a:tcPr>
                </a:tc>
              </a:tr>
              <a:tr h="443708">
                <a:tc>
                  <a:txBody>
                    <a:bodyPr/>
                    <a:lstStyle/>
                    <a:p>
                      <a:pPr algn="ctr" fontAlgn="ctr"/>
                      <a:r>
                        <a:rPr lang="en-US" sz="1000" b="1" i="0" u="none" strike="noStrike" dirty="0" smtClean="0">
                          <a:latin typeface="+mj-lt"/>
                        </a:rPr>
                        <a:t>2009</a:t>
                      </a:r>
                      <a:endParaRPr lang="en-US" sz="1000" b="1" i="0" u="none" strike="noStrike" dirty="0">
                        <a:latin typeface="+mj-lt"/>
                      </a:endParaRPr>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r>
                        <a:rPr lang="en-US" sz="1000" b="1" dirty="0" smtClean="0"/>
                        <a:t>CAFTA – DR: Costa Rica,</a:t>
                      </a:r>
                      <a:r>
                        <a:rPr lang="en-US" sz="1000" b="1" baseline="0" dirty="0" smtClean="0"/>
                        <a:t> El Salvador, Guatemala, Honduras, Nicaragua, Dominican Republic, United States</a:t>
                      </a:r>
                      <a:endParaRPr lang="en-US" sz="1000" b="1" dirty="0"/>
                    </a:p>
                  </a:txBody>
                  <a:tcPr marL="9525" marR="9525" marT="9525" marB="0" anchor="ctr">
                    <a:lnL>
                      <a:noFill/>
                    </a:lnL>
                    <a:lnR>
                      <a:noFill/>
                    </a:lnR>
                    <a:lnT>
                      <a:noFill/>
                    </a:lnT>
                    <a:lnB>
                      <a:noFill/>
                    </a:lnB>
                    <a:solidFill>
                      <a:schemeClr val="accent1">
                        <a:lumMod val="20000"/>
                        <a:lumOff val="80000"/>
                        <a:alpha val="80000"/>
                      </a:schemeClr>
                    </a:solidFill>
                  </a:tcPr>
                </a:tc>
                <a:tc>
                  <a:txBody>
                    <a:bodyPr/>
                    <a:lstStyle/>
                    <a:p>
                      <a:pPr algn="ctr"/>
                      <a:r>
                        <a:rPr lang="en-US" sz="1000" b="1" dirty="0" smtClean="0"/>
                        <a:t>206,730</a:t>
                      </a:r>
                      <a:endParaRPr lang="en-US" sz="1000" b="1" dirty="0"/>
                    </a:p>
                  </a:txBody>
                  <a:tcPr marL="68580" marR="68580" marT="0" marB="0" anchor="ctr">
                    <a:lnL>
                      <a:noFill/>
                    </a:lnL>
                    <a:lnR>
                      <a:noFill/>
                    </a:lnR>
                    <a:lnT>
                      <a:noFill/>
                    </a:lnT>
                    <a:lnB>
                      <a:noFill/>
                    </a:lnB>
                    <a:solidFill>
                      <a:schemeClr val="accent1">
                        <a:lumMod val="20000"/>
                        <a:lumOff val="80000"/>
                        <a:alpha val="80000"/>
                      </a:schemeClr>
                    </a:solidFill>
                  </a:tcPr>
                </a:tc>
              </a:tr>
              <a:tr h="181753">
                <a:tc>
                  <a:txBody>
                    <a:bodyPr/>
                    <a:lstStyle/>
                    <a:p>
                      <a:pPr algn="ctr" fontAlgn="ctr"/>
                      <a:r>
                        <a:rPr lang="en-US" sz="1000" b="1" i="0" u="none" strike="noStrike" dirty="0" smtClean="0">
                          <a:latin typeface="+mj-lt"/>
                        </a:rPr>
                        <a:t>2009</a:t>
                      </a:r>
                      <a:endParaRPr lang="en-US" sz="1000" b="1" i="0" u="none" strike="noStrike" dirty="0">
                        <a:latin typeface="+mj-lt"/>
                      </a:endParaRP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alpha val="50196"/>
                      </a:srgbClr>
                    </a:solidFill>
                  </a:tcPr>
                </a:tc>
                <a:tc>
                  <a:txBody>
                    <a:bodyPr/>
                    <a:lstStyle/>
                    <a:p>
                      <a:r>
                        <a:rPr lang="en-US" sz="1000" b="1" dirty="0" smtClean="0"/>
                        <a:t>Oman</a:t>
                      </a:r>
                      <a:endParaRPr lang="en-US" sz="1000" b="1" dirty="0"/>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alpha val="50196"/>
                      </a:srgbClr>
                    </a:solidFill>
                  </a:tcPr>
                </a:tc>
                <a:tc>
                  <a:txBody>
                    <a:bodyPr/>
                    <a:lstStyle/>
                    <a:p>
                      <a:pPr algn="ctr"/>
                      <a:r>
                        <a:rPr lang="en-US" sz="1000" b="1" dirty="0" smtClean="0"/>
                        <a:t>76,460</a:t>
                      </a:r>
                      <a:endParaRPr lang="en-US" sz="1000" b="1" dirty="0"/>
                    </a:p>
                  </a:txBody>
                  <a:tcPr marL="68580" marR="68580" marT="0" marB="0" anchor="ctr">
                    <a:lnL>
                      <a:noFill/>
                    </a:lnL>
                    <a:lnR>
                      <a:noFill/>
                    </a:lnR>
                    <a:lnT>
                      <a:noFill/>
                    </a:lnT>
                    <a:lnB w="6350" cap="flat" cmpd="sng" algn="ctr">
                      <a:noFill/>
                      <a:prstDash val="solid"/>
                      <a:round/>
                      <a:headEnd type="none" w="med" len="med"/>
                      <a:tailEnd type="none" w="med" len="med"/>
                    </a:lnB>
                    <a:solidFill>
                      <a:srgbClr val="FFFFFF">
                        <a:alpha val="50196"/>
                      </a:srgbClr>
                    </a:solidFill>
                  </a:tcPr>
                </a:tc>
              </a:tr>
              <a:tr h="181753">
                <a:tc>
                  <a:txBody>
                    <a:bodyPr/>
                    <a:lstStyle/>
                    <a:p>
                      <a:pPr algn="ctr" fontAlgn="ctr"/>
                      <a:r>
                        <a:rPr lang="en-US" sz="1000" b="1" i="0" u="none" strike="noStrike" dirty="0" smtClean="0">
                          <a:latin typeface="+mj-lt"/>
                        </a:rPr>
                        <a:t>2010</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1">
                        <a:lumMod val="20000"/>
                        <a:lumOff val="80000"/>
                        <a:alpha val="80000"/>
                      </a:schemeClr>
                    </a:solidFill>
                  </a:tcPr>
                </a:tc>
                <a:tc>
                  <a:txBody>
                    <a:bodyPr/>
                    <a:lstStyle/>
                    <a:p>
                      <a:r>
                        <a:rPr lang="en-US" sz="1000" b="1" dirty="0" smtClean="0"/>
                        <a:t>Jordan</a:t>
                      </a:r>
                      <a:endParaRPr lang="en-US" sz="1000" b="1" dirty="0"/>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1">
                        <a:lumMod val="20000"/>
                        <a:lumOff val="80000"/>
                        <a:alpha val="80000"/>
                      </a:schemeClr>
                    </a:solidFill>
                  </a:tcPr>
                </a:tc>
                <a:tc>
                  <a:txBody>
                    <a:bodyPr/>
                    <a:lstStyle/>
                    <a:p>
                      <a:pPr algn="ctr"/>
                      <a:r>
                        <a:rPr lang="en-US" sz="1000" b="1" dirty="0" smtClean="0"/>
                        <a:t>31,210</a:t>
                      </a:r>
                      <a:endParaRPr lang="en-US" sz="1000" b="1" dirty="0"/>
                    </a:p>
                  </a:txBody>
                  <a:tcPr marL="68580" marR="68580" marT="0" marB="0" anchor="ctr">
                    <a:lnL>
                      <a:noFill/>
                    </a:lnL>
                    <a:lnR>
                      <a:noFill/>
                    </a:lnR>
                    <a:lnT>
                      <a:noFill/>
                    </a:lnT>
                    <a:lnB w="6350" cap="flat" cmpd="sng" algn="ctr">
                      <a:noFill/>
                      <a:prstDash val="solid"/>
                      <a:round/>
                      <a:headEnd type="none" w="med" len="med"/>
                      <a:tailEnd type="none" w="med" len="med"/>
                    </a:lnB>
                    <a:solidFill>
                      <a:schemeClr val="accent1">
                        <a:lumMod val="20000"/>
                        <a:lumOff val="80000"/>
                        <a:alpha val="80000"/>
                      </a:schemeClr>
                    </a:solidFill>
                  </a:tcPr>
                </a:tc>
              </a:tr>
              <a:tr h="181753">
                <a:tc>
                  <a:txBody>
                    <a:bodyPr/>
                    <a:lstStyle/>
                    <a:p>
                      <a:pPr algn="ctr" fontAlgn="ctr"/>
                      <a:r>
                        <a:rPr lang="en-US" sz="1000" b="1" i="0" u="none" strike="noStrike" dirty="0" smtClean="0">
                          <a:latin typeface="+mj-lt"/>
                        </a:rPr>
                        <a:t>2011</a:t>
                      </a: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alpha val="50196"/>
                      </a:srgbClr>
                    </a:solidFill>
                  </a:tcPr>
                </a:tc>
                <a:tc>
                  <a:txBody>
                    <a:bodyPr/>
                    <a:lstStyle/>
                    <a:p>
                      <a:r>
                        <a:rPr lang="en-US" sz="1000" b="1" dirty="0" smtClean="0"/>
                        <a:t>Colombia</a:t>
                      </a:r>
                      <a:endParaRPr lang="en-US" sz="1000" b="1" dirty="0"/>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alpha val="50196"/>
                      </a:srgbClr>
                    </a:solidFill>
                  </a:tcPr>
                </a:tc>
                <a:tc>
                  <a:txBody>
                    <a:bodyPr/>
                    <a:lstStyle/>
                    <a:p>
                      <a:pPr algn="ctr"/>
                      <a:r>
                        <a:rPr lang="en-US" sz="1000" b="1" dirty="0" smtClean="0"/>
                        <a:t>366,000</a:t>
                      </a:r>
                      <a:endParaRPr lang="en-US" sz="1000" b="1" dirty="0"/>
                    </a:p>
                  </a:txBody>
                  <a:tcPr marL="68580" marR="68580" marT="0" marB="0" anchor="ctr">
                    <a:lnL>
                      <a:noFill/>
                    </a:lnL>
                    <a:lnR>
                      <a:noFill/>
                    </a:lnR>
                    <a:lnT>
                      <a:noFill/>
                    </a:lnT>
                    <a:lnB w="6350" cap="flat" cmpd="sng" algn="ctr">
                      <a:noFill/>
                      <a:prstDash val="solid"/>
                      <a:round/>
                      <a:headEnd type="none" w="med" len="med"/>
                      <a:tailEnd type="none" w="med" len="med"/>
                    </a:lnB>
                    <a:solidFill>
                      <a:srgbClr val="FFFFFF">
                        <a:alpha val="50196"/>
                      </a:srgbClr>
                    </a:solidFill>
                  </a:tcPr>
                </a:tc>
              </a:tr>
              <a:tr h="181753">
                <a:tc>
                  <a:txBody>
                    <a:bodyPr/>
                    <a:lstStyle/>
                    <a:p>
                      <a:pPr algn="ctr" fontAlgn="b"/>
                      <a:r>
                        <a:rPr lang="en-US" sz="1000" b="1" i="0" u="none" strike="noStrike" dirty="0" smtClean="0">
                          <a:solidFill>
                            <a:srgbClr val="000000"/>
                          </a:solidFill>
                          <a:latin typeface="+mj-lt"/>
                        </a:rPr>
                        <a:t>2011</a:t>
                      </a:r>
                      <a:endParaRPr lang="en-US" sz="1000" b="1" i="0" u="none" strike="noStrike" dirty="0">
                        <a:solidFill>
                          <a:srgbClr val="000000"/>
                        </a:solidFill>
                        <a:latin typeface="+mj-lt"/>
                      </a:endParaRPr>
                    </a:p>
                  </a:txBody>
                  <a:tcPr marL="9525" marR="9525" marT="9525" marB="0" anchor="b">
                    <a:lnL>
                      <a:noFill/>
                    </a:lnL>
                    <a:lnR>
                      <a:noFill/>
                    </a:lnR>
                    <a:lnT>
                      <a:noFill/>
                    </a:lnT>
                    <a:lnB w="6350" cap="flat" cmpd="sng" algn="ctr">
                      <a:noFill/>
                      <a:prstDash val="solid"/>
                      <a:round/>
                      <a:headEnd type="none" w="med" len="med"/>
                      <a:tailEnd type="none" w="med" len="med"/>
                    </a:lnB>
                    <a:solidFill>
                      <a:schemeClr val="accent1">
                        <a:lumMod val="20000"/>
                        <a:lumOff val="80000"/>
                        <a:alpha val="80000"/>
                      </a:schemeClr>
                    </a:solidFill>
                  </a:tcPr>
                </a:tc>
                <a:tc>
                  <a:txBody>
                    <a:bodyPr/>
                    <a:lstStyle/>
                    <a:p>
                      <a:r>
                        <a:rPr lang="en-US" sz="1000" b="1" dirty="0" smtClean="0"/>
                        <a:t>Panama</a:t>
                      </a:r>
                      <a:endParaRPr lang="en-US" sz="1000" b="1" dirty="0"/>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1">
                        <a:lumMod val="20000"/>
                        <a:lumOff val="80000"/>
                        <a:alpha val="80000"/>
                      </a:schemeClr>
                    </a:solidFill>
                  </a:tcPr>
                </a:tc>
                <a:tc>
                  <a:txBody>
                    <a:bodyPr/>
                    <a:lstStyle/>
                    <a:p>
                      <a:pPr algn="ctr"/>
                      <a:r>
                        <a:rPr lang="en-US" sz="1000" b="1" dirty="0" smtClean="0"/>
                        <a:t>36,250</a:t>
                      </a:r>
                      <a:endParaRPr lang="en-US" sz="1000" b="1" dirty="0"/>
                    </a:p>
                  </a:txBody>
                  <a:tcPr marL="68580" marR="68580" marT="0" marB="0" anchor="ctr">
                    <a:lnL>
                      <a:noFill/>
                    </a:lnL>
                    <a:lnR>
                      <a:noFill/>
                    </a:lnR>
                    <a:lnT>
                      <a:noFill/>
                    </a:lnT>
                    <a:lnB w="6350" cap="flat" cmpd="sng" algn="ctr">
                      <a:noFill/>
                      <a:prstDash val="solid"/>
                      <a:round/>
                      <a:headEnd type="none" w="med" len="med"/>
                      <a:tailEnd type="none" w="med" len="med"/>
                    </a:lnB>
                    <a:solidFill>
                      <a:schemeClr val="accent1">
                        <a:lumMod val="20000"/>
                        <a:lumOff val="80000"/>
                        <a:alpha val="80000"/>
                      </a:schemeClr>
                    </a:solidFill>
                  </a:tcPr>
                </a:tc>
              </a:tr>
              <a:tr h="181753">
                <a:tc>
                  <a:txBody>
                    <a:bodyPr/>
                    <a:lstStyle/>
                    <a:p>
                      <a:pPr algn="ctr" fontAlgn="b"/>
                      <a:r>
                        <a:rPr lang="en-US" sz="1000" b="1" i="0" u="none" strike="noStrike" dirty="0" smtClean="0">
                          <a:solidFill>
                            <a:srgbClr val="000000"/>
                          </a:solidFill>
                          <a:latin typeface="+mj-lt"/>
                        </a:rPr>
                        <a:t>2012</a:t>
                      </a:r>
                      <a:endParaRPr lang="en-US" sz="1000" b="1" i="0" u="none" strike="noStrike" dirty="0">
                        <a:solidFill>
                          <a:srgbClr val="000000"/>
                        </a:solidFill>
                        <a:latin typeface="+mj-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r>
                        <a:rPr lang="en-US" sz="1000" b="1" dirty="0" smtClean="0"/>
                        <a:t>South Korea</a:t>
                      </a:r>
                      <a:endParaRPr lang="en-US" sz="1000" b="1" dirty="0"/>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alpha val="50196"/>
                      </a:srgbClr>
                    </a:solidFill>
                  </a:tcPr>
                </a:tc>
                <a:tc>
                  <a:txBody>
                    <a:bodyPr/>
                    <a:lstStyle/>
                    <a:p>
                      <a:pPr algn="ctr"/>
                      <a:r>
                        <a:rPr lang="en-US" sz="1000" b="1" dirty="0" smtClean="0"/>
                        <a:t>1,156,000</a:t>
                      </a:r>
                      <a:endParaRPr lang="en-US" sz="1000" b="1" dirty="0"/>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alpha val="50196"/>
                      </a:srgbClr>
                    </a:solidFill>
                  </a:tcPr>
                </a:tc>
              </a:tr>
              <a:tr h="364554">
                <a:tc>
                  <a:txBody>
                    <a:bodyPr/>
                    <a:lstStyle/>
                    <a:p>
                      <a:pPr algn="ctr" fontAlgn="b"/>
                      <a:r>
                        <a:rPr lang="en-US" sz="1000" b="1" i="0" u="none" strike="noStrike" dirty="0" smtClean="0">
                          <a:solidFill>
                            <a:srgbClr val="000000"/>
                          </a:solidFill>
                          <a:latin typeface="+mj-lt"/>
                        </a:rPr>
                        <a:t>Proposed: TPP</a:t>
                      </a:r>
                      <a:endParaRPr lang="en-US" sz="1000" b="1" i="0" u="none" strike="noStrike" dirty="0">
                        <a:solidFill>
                          <a:srgbClr val="000000"/>
                        </a:solidFill>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80000"/>
                      </a:schemeClr>
                    </a:solidFill>
                  </a:tcPr>
                </a:tc>
                <a:tc>
                  <a:txBody>
                    <a:bodyPr/>
                    <a:lstStyle/>
                    <a:p>
                      <a:pPr algn="l" fontAlgn="ctr"/>
                      <a:r>
                        <a:rPr lang="en-US" sz="1000" b="1" i="0" u="none" strike="noStrike" dirty="0" smtClean="0">
                          <a:solidFill>
                            <a:srgbClr val="000000"/>
                          </a:solidFill>
                          <a:latin typeface="+mj-lt"/>
                        </a:rPr>
                        <a:t>Australia, Brunei, Canada, Chile,</a:t>
                      </a:r>
                      <a:r>
                        <a:rPr lang="en-US" sz="1000" b="1" i="0" u="none" strike="noStrike" baseline="0" dirty="0" smtClean="0">
                          <a:solidFill>
                            <a:srgbClr val="000000"/>
                          </a:solidFill>
                          <a:latin typeface="+mj-lt"/>
                        </a:rPr>
                        <a:t> Japan, Malaysia, Mexico, New Zealand, Peru, Singapore, United States, Vietnam</a:t>
                      </a:r>
                      <a:endParaRPr lang="en-US" sz="1000" b="1" i="0" u="none" strike="noStrike" dirty="0">
                        <a:solidFill>
                          <a:srgbClr val="000000"/>
                        </a:solidFill>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80000"/>
                      </a:schemeClr>
                    </a:solidFill>
                  </a:tcPr>
                </a:tc>
                <a:tc>
                  <a:txBody>
                    <a:bodyPr/>
                    <a:lstStyle/>
                    <a:p>
                      <a:pPr marL="0" marR="0" algn="ctr">
                        <a:lnSpc>
                          <a:spcPct val="115000"/>
                        </a:lnSpc>
                        <a:spcBef>
                          <a:spcPts val="0"/>
                        </a:spcBef>
                        <a:spcAft>
                          <a:spcPts val="0"/>
                        </a:spcAft>
                      </a:pPr>
                      <a:r>
                        <a:rPr lang="en-US" sz="1000" b="1" dirty="0" smtClean="0">
                          <a:effectLst/>
                          <a:latin typeface="+mn-lt"/>
                          <a:ea typeface="Calibri"/>
                          <a:cs typeface="Times New Roman" pitchFamily="18" charset="0"/>
                        </a:rPr>
                        <a:t>11,873,630</a:t>
                      </a:r>
                      <a:endParaRPr lang="en-US" sz="1000" b="1" dirty="0">
                        <a:effectLst/>
                        <a:latin typeface="+mn-lt"/>
                        <a:ea typeface="Calibri"/>
                        <a:cs typeface="Times New Roman"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alpha val="80000"/>
                      </a:schemeClr>
                    </a:solidFill>
                  </a:tcPr>
                </a:tc>
              </a:tr>
              <a:tr h="195384">
                <a:tc>
                  <a:txBody>
                    <a:bodyPr/>
                    <a:lstStyle/>
                    <a:p>
                      <a:pPr algn="ctr" fontAlgn="b"/>
                      <a:r>
                        <a:rPr lang="en-US" sz="1000" b="1" i="0" u="none" strike="noStrike" dirty="0" smtClean="0">
                          <a:solidFill>
                            <a:schemeClr val="tx1"/>
                          </a:solidFill>
                          <a:latin typeface="+mj-lt"/>
                        </a:rPr>
                        <a:t>Proposed: TTIP</a:t>
                      </a:r>
                      <a:endParaRPr lang="en-US" sz="1000" b="1" i="0" u="none" strike="noStrike" dirty="0">
                        <a:solidFill>
                          <a:schemeClr val="tx1"/>
                        </a:solidFill>
                        <a:latin typeface="+mj-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80000"/>
                      </a:schemeClr>
                    </a:solidFill>
                  </a:tcPr>
                </a:tc>
                <a:tc>
                  <a:txBody>
                    <a:bodyPr/>
                    <a:lstStyle/>
                    <a:p>
                      <a:pPr algn="l" fontAlgn="ctr"/>
                      <a:r>
                        <a:rPr lang="en-US" sz="1000" b="1" i="0" u="none" strike="noStrike" dirty="0" smtClean="0">
                          <a:solidFill>
                            <a:schemeClr val="tx1"/>
                          </a:solidFill>
                          <a:latin typeface="+mj-lt"/>
                        </a:rPr>
                        <a:t>European</a:t>
                      </a:r>
                      <a:r>
                        <a:rPr lang="en-US" sz="1000" b="1" i="0" u="none" strike="noStrike" baseline="0" dirty="0" smtClean="0">
                          <a:solidFill>
                            <a:schemeClr val="tx1"/>
                          </a:solidFill>
                          <a:latin typeface="+mj-lt"/>
                        </a:rPr>
                        <a:t> Union and United States</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80000"/>
                      </a:schemeClr>
                    </a:solidFill>
                  </a:tcPr>
                </a:tc>
                <a:tc>
                  <a:txBody>
                    <a:bodyPr/>
                    <a:lstStyle/>
                    <a:p>
                      <a:pPr marL="0" marR="0" algn="ctr">
                        <a:lnSpc>
                          <a:spcPct val="115000"/>
                        </a:lnSpc>
                        <a:spcBef>
                          <a:spcPts val="0"/>
                        </a:spcBef>
                        <a:spcAft>
                          <a:spcPts val="0"/>
                        </a:spcAft>
                      </a:pPr>
                      <a:r>
                        <a:rPr lang="en-US" sz="1000" b="1" dirty="0" smtClean="0">
                          <a:solidFill>
                            <a:schemeClr val="tx1"/>
                          </a:solidFill>
                          <a:effectLst/>
                          <a:latin typeface="+mn-lt"/>
                          <a:ea typeface="Calibri"/>
                          <a:cs typeface="Times New Roman" pitchFamily="18" charset="0"/>
                        </a:rPr>
                        <a:t>16,417,100</a:t>
                      </a:r>
                      <a:endParaRPr lang="en-US" sz="1000" b="1" dirty="0">
                        <a:solidFill>
                          <a:schemeClr val="tx1"/>
                        </a:solidFill>
                        <a:effectLst/>
                        <a:latin typeface="+mn-lt"/>
                        <a:ea typeface="Calibri"/>
                        <a:cs typeface="Times New Roman"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80000"/>
                      </a:schemeClr>
                    </a:solidFill>
                  </a:tcPr>
                </a:tc>
              </a:tr>
              <a:tr h="563664">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000" b="0" i="1" u="none" strike="noStrike" baseline="0" dirty="0" smtClean="0">
                        <a:solidFill>
                          <a:srgbClr val="000000"/>
                        </a:solidFill>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50196"/>
                      </a:srgbClr>
                    </a:solidFill>
                  </a:tcPr>
                </a:tc>
                <a:tc hMerge="1">
                  <a:txBody>
                    <a:bodyPr/>
                    <a:lstStyle/>
                    <a:p>
                      <a:pPr algn="ctr" fontAlgn="ctr"/>
                      <a:endParaRPr lang="en-US" sz="1000" b="0" i="0" u="none" strike="noStrike" dirty="0">
                        <a:solidFill>
                          <a:srgbClr val="000000"/>
                        </a:solidFill>
                        <a:latin typeface="+mj-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marL="0" marR="0" algn="r">
                        <a:lnSpc>
                          <a:spcPct val="115000"/>
                        </a:lnSpc>
                        <a:spcBef>
                          <a:spcPts val="0"/>
                        </a:spcBef>
                        <a:spcAft>
                          <a:spcPts val="0"/>
                        </a:spcAft>
                      </a:pPr>
                      <a:endParaRPr lang="en-US" sz="1000" dirty="0">
                        <a:effectLst/>
                        <a:latin typeface="+mn-lt"/>
                        <a:ea typeface="Calibri"/>
                        <a:cs typeface="Times New Roman"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1" name="Rectangle 10"/>
          <p:cNvSpPr/>
          <p:nvPr/>
        </p:nvSpPr>
        <p:spPr>
          <a:xfrm>
            <a:off x="842319" y="1999114"/>
            <a:ext cx="8191928" cy="3967107"/>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2920" y="2025903"/>
            <a:ext cx="7925656" cy="242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a typeface="Arial Unicode MS" pitchFamily="34" charset="-128"/>
              <a:cs typeface="Arial Unicode MS" pitchFamily="34" charset="-128"/>
            </a:endParaRPr>
          </a:p>
          <a:p>
            <a:pPr algn="ctr"/>
            <a:r>
              <a:rPr lang="en-US" b="1" dirty="0" smtClean="0">
                <a:solidFill>
                  <a:schemeClr val="tx1"/>
                </a:solidFill>
                <a:ea typeface="Arial Unicode MS" pitchFamily="34" charset="-128"/>
                <a:cs typeface="Arial Unicode MS" pitchFamily="34" charset="-128"/>
              </a:rPr>
              <a:t>U.S</a:t>
            </a:r>
            <a:r>
              <a:rPr lang="en-US" b="1" dirty="0">
                <a:solidFill>
                  <a:schemeClr val="tx1"/>
                </a:solidFill>
                <a:ea typeface="Arial Unicode MS" pitchFamily="34" charset="-128"/>
                <a:cs typeface="Arial Unicode MS" pitchFamily="34" charset="-128"/>
              </a:rPr>
              <a:t>. Free Trade Agreements</a:t>
            </a:r>
            <a:r>
              <a:rPr lang="en-US" baseline="30000" dirty="0">
                <a:solidFill>
                  <a:schemeClr val="tx1"/>
                </a:solidFill>
                <a:ea typeface="Arial Unicode MS" pitchFamily="34" charset="-128"/>
                <a:cs typeface="Arial Unicode MS" pitchFamily="34" charset="-128"/>
              </a:rPr>
              <a:t>2</a:t>
            </a:r>
            <a:endParaRPr lang="en-US" dirty="0">
              <a:solidFill>
                <a:schemeClr val="tx1"/>
              </a:solidFill>
            </a:endParaRPr>
          </a:p>
          <a:p>
            <a:pPr algn="ctr"/>
            <a:endParaRPr lang="en-US" dirty="0"/>
          </a:p>
        </p:txBody>
      </p:sp>
      <p:sp>
        <p:nvSpPr>
          <p:cNvPr id="13" name="Rectangle 12"/>
          <p:cNvSpPr/>
          <p:nvPr/>
        </p:nvSpPr>
        <p:spPr>
          <a:xfrm>
            <a:off x="869613" y="5956301"/>
            <a:ext cx="4572000" cy="246221"/>
          </a:xfrm>
          <a:prstGeom prst="rect">
            <a:avLst/>
          </a:prstGeom>
        </p:spPr>
        <p:txBody>
          <a:bodyPr>
            <a:spAutoFit/>
          </a:bodyPr>
          <a:lstStyle/>
          <a:p>
            <a:pPr fontAlgn="b">
              <a:spcBef>
                <a:spcPts val="0"/>
              </a:spcBef>
              <a:spcAft>
                <a:spcPts val="0"/>
              </a:spcAft>
              <a:defRPr/>
            </a:pPr>
            <a:r>
              <a:rPr lang="en-US" sz="1000" i="1" dirty="0">
                <a:solidFill>
                  <a:srgbClr val="000000"/>
                </a:solidFill>
                <a:latin typeface="+mj-lt"/>
              </a:rPr>
              <a:t>*U.S. nominal GDP was $15.7 trillion in 2012</a:t>
            </a:r>
            <a:r>
              <a:rPr lang="en-US" sz="1000" baseline="30000" dirty="0">
                <a:latin typeface="+mj-lt"/>
                <a:ea typeface="Arial Unicode MS" pitchFamily="34" charset="-128"/>
                <a:cs typeface="Arial Unicode MS" pitchFamily="34" charset="-128"/>
              </a:rPr>
              <a:t>1</a:t>
            </a:r>
            <a:r>
              <a:rPr lang="en-US" sz="1000" i="1" dirty="0">
                <a:solidFill>
                  <a:srgbClr val="000000"/>
                </a:solidFill>
                <a:latin typeface="+mj-lt"/>
              </a:rPr>
              <a:t> </a:t>
            </a:r>
          </a:p>
        </p:txBody>
      </p:sp>
    </p:spTree>
    <p:extLst>
      <p:ext uri="{BB962C8B-B14F-4D97-AF65-F5344CB8AC3E}">
        <p14:creationId xmlns:p14="http://schemas.microsoft.com/office/powerpoint/2010/main" val="4148420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3505200"/>
            <a:ext cx="7848600" cy="19050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b="1" dirty="0" smtClean="0">
              <a:latin typeface="Calibri" panose="020F0502020204030204" pitchFamily="34" charset="0"/>
            </a:endParaRPr>
          </a:p>
          <a:p>
            <a:pPr marL="0" indent="0">
              <a:buNone/>
            </a:pPr>
            <a:r>
              <a:rPr lang="en-US" sz="3800" b="1" dirty="0" smtClean="0">
                <a:latin typeface="Calibri" panose="020F0502020204030204" pitchFamily="34" charset="0"/>
              </a:rPr>
              <a:t>What </a:t>
            </a:r>
            <a:r>
              <a:rPr lang="en-US" sz="3800" b="1" dirty="0">
                <a:latin typeface="Calibri" panose="020F0502020204030204" pitchFamily="34" charset="0"/>
              </a:rPr>
              <a:t>Drives FDI Decisions?</a:t>
            </a:r>
            <a:endParaRPr lang="en-US" sz="3800" b="1" dirty="0" smtClean="0">
              <a:latin typeface="Calibri" panose="020F0502020204030204" pitchFamily="34" charset="0"/>
            </a:endParaRPr>
          </a:p>
        </p:txBody>
      </p:sp>
      <p:sp>
        <p:nvSpPr>
          <p:cNvPr id="5"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23</a:t>
            </a:fld>
            <a:endParaRPr lang="en-US" dirty="0"/>
          </a:p>
        </p:txBody>
      </p:sp>
    </p:spTree>
    <p:extLst>
      <p:ext uri="{BB962C8B-B14F-4D97-AF65-F5344CB8AC3E}">
        <p14:creationId xmlns:p14="http://schemas.microsoft.com/office/powerpoint/2010/main" val="3963845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normAutofit/>
          </a:bodyPr>
          <a:lstStyle/>
          <a:p>
            <a:r>
              <a:rPr lang="en-US" sz="3200" b="1" dirty="0" smtClean="0">
                <a:latin typeface="Calibri" panose="020F0502020204030204" pitchFamily="34" charset="0"/>
              </a:rPr>
              <a:t>Reasons to Invest in the United States</a:t>
            </a:r>
            <a:endParaRPr lang="en-US" sz="3200" b="1" dirty="0">
              <a:latin typeface="Calibri" panose="020F0502020204030204" pitchFamily="34" charset="0"/>
            </a:endParaRPr>
          </a:p>
        </p:txBody>
      </p:sp>
      <p:sp>
        <p:nvSpPr>
          <p:cNvPr id="4" name="TextBox 3"/>
          <p:cNvSpPr txBox="1"/>
          <p:nvPr/>
        </p:nvSpPr>
        <p:spPr>
          <a:xfrm>
            <a:off x="381000" y="1219200"/>
            <a:ext cx="8077200" cy="4585871"/>
          </a:xfrm>
          <a:prstGeom prst="rect">
            <a:avLst/>
          </a:prstGeom>
          <a:noFill/>
        </p:spPr>
        <p:txBody>
          <a:bodyPr wrap="square" rtlCol="0">
            <a:spAutoFit/>
          </a:bodyPr>
          <a:lstStyle/>
          <a:p>
            <a:r>
              <a:rPr lang="en-US" b="1" dirty="0" smtClean="0">
                <a:solidFill>
                  <a:prstClr val="black"/>
                </a:solidFill>
                <a:latin typeface="Calibri"/>
              </a:rPr>
              <a:t>There are </a:t>
            </a:r>
            <a:r>
              <a:rPr lang="en-US" b="1" u="sng" dirty="0" smtClean="0">
                <a:solidFill>
                  <a:prstClr val="black"/>
                </a:solidFill>
                <a:latin typeface="Calibri"/>
              </a:rPr>
              <a:t>many reasons</a:t>
            </a:r>
            <a:r>
              <a:rPr lang="en-US" b="1" dirty="0" smtClean="0">
                <a:solidFill>
                  <a:prstClr val="black"/>
                </a:solidFill>
                <a:latin typeface="Calibri"/>
              </a:rPr>
              <a:t> to invest in the United States!</a:t>
            </a:r>
          </a:p>
          <a:p>
            <a:endParaRPr lang="en-US" b="1" dirty="0" smtClean="0">
              <a:solidFill>
                <a:prstClr val="black"/>
              </a:solidFill>
              <a:latin typeface="Calibri"/>
            </a:endParaRPr>
          </a:p>
          <a:p>
            <a:pPr marL="742950" lvl="1" indent="-285750">
              <a:buFont typeface="Arial" panose="020B0604020202020204" pitchFamily="34" charset="0"/>
              <a:buChar char="•"/>
            </a:pPr>
            <a:r>
              <a:rPr lang="en-US" sz="1600" dirty="0" smtClean="0">
                <a:solidFill>
                  <a:prstClr val="black"/>
                </a:solidFill>
                <a:latin typeface="Calibri"/>
              </a:rPr>
              <a:t>Open investment policy – with few exceptions (e.g. national security), the U.S. is open to virtually all types of foreign investment and foreign companies  (not true elsewhere)</a:t>
            </a:r>
          </a:p>
          <a:p>
            <a:pPr marL="742950" lvl="1" indent="-285750">
              <a:buFont typeface="Arial" panose="020B0604020202020204" pitchFamily="34" charset="0"/>
              <a:buChar char="•"/>
            </a:pPr>
            <a:r>
              <a:rPr lang="en-US" sz="1600" dirty="0" smtClean="0">
                <a:solidFill>
                  <a:prstClr val="black"/>
                </a:solidFill>
                <a:latin typeface="Calibri"/>
              </a:rPr>
              <a:t>Economic growth (versus other mature markets)</a:t>
            </a:r>
          </a:p>
          <a:p>
            <a:pPr marL="742950" lvl="1" indent="-285750">
              <a:buFont typeface="Arial" panose="020B0604020202020204" pitchFamily="34" charset="0"/>
              <a:buChar char="•"/>
            </a:pPr>
            <a:r>
              <a:rPr lang="en-US" sz="1600" dirty="0" smtClean="0">
                <a:solidFill>
                  <a:prstClr val="black"/>
                </a:solidFill>
                <a:latin typeface="Calibri"/>
              </a:rPr>
              <a:t>Large, affluent consumer market</a:t>
            </a:r>
          </a:p>
          <a:p>
            <a:pPr marL="742950" lvl="1" indent="-285750">
              <a:buFont typeface="Arial" panose="020B0604020202020204" pitchFamily="34" charset="0"/>
              <a:buChar char="•"/>
            </a:pPr>
            <a:r>
              <a:rPr lang="en-US" sz="1600" dirty="0" smtClean="0">
                <a:solidFill>
                  <a:prstClr val="black"/>
                </a:solidFill>
                <a:latin typeface="Calibri"/>
              </a:rPr>
              <a:t>Access to growing markets (especially Canada and Mexico via NAFTA)</a:t>
            </a:r>
          </a:p>
          <a:p>
            <a:pPr marL="742950" lvl="1" indent="-285750">
              <a:buFont typeface="Arial" panose="020B0604020202020204" pitchFamily="34" charset="0"/>
              <a:buChar char="•"/>
            </a:pPr>
            <a:r>
              <a:rPr lang="en-US" sz="1600" dirty="0" smtClean="0">
                <a:solidFill>
                  <a:prstClr val="black"/>
                </a:solidFill>
                <a:latin typeface="Calibri"/>
              </a:rPr>
              <a:t>Political stability (versus other markets, esp. emerging markets)</a:t>
            </a:r>
          </a:p>
          <a:p>
            <a:pPr marL="742950" lvl="1" indent="-285750">
              <a:buFont typeface="Arial" panose="020B0604020202020204" pitchFamily="34" charset="0"/>
              <a:buChar char="•"/>
            </a:pPr>
            <a:r>
              <a:rPr lang="en-US" sz="1600" dirty="0" smtClean="0">
                <a:solidFill>
                  <a:prstClr val="black"/>
                </a:solidFill>
                <a:latin typeface="Calibri"/>
              </a:rPr>
              <a:t>Skilled and productive work force</a:t>
            </a:r>
          </a:p>
          <a:p>
            <a:pPr marL="742950" lvl="1" indent="-285750">
              <a:buFont typeface="Arial" panose="020B0604020202020204" pitchFamily="34" charset="0"/>
              <a:buChar char="•"/>
            </a:pPr>
            <a:r>
              <a:rPr lang="en-US" sz="1600" dirty="0" smtClean="0">
                <a:solidFill>
                  <a:prstClr val="black"/>
                </a:solidFill>
                <a:latin typeface="Calibri"/>
              </a:rPr>
              <a:t>Access to advanced technology and leading Research &amp; Development institutions (the U.S. is generally regarded as the best in moving from “idea to market” / “inspiration to sale” due, in part, to close relationships between the private sector and academia)</a:t>
            </a:r>
          </a:p>
          <a:p>
            <a:pPr marL="742950" lvl="1" indent="-285750">
              <a:buFont typeface="Arial" panose="020B0604020202020204" pitchFamily="34" charset="0"/>
              <a:buChar char="•"/>
            </a:pPr>
            <a:r>
              <a:rPr lang="en-US" sz="1600" dirty="0" smtClean="0">
                <a:solidFill>
                  <a:prstClr val="black"/>
                </a:solidFill>
                <a:latin typeface="Calibri"/>
              </a:rPr>
              <a:t>Government policies and regulations, including incentives (in the U.S., incentives are often routed through the tax code, whereas in Europe, similar incentives often occur “up-front” in the form of subventions)</a:t>
            </a:r>
          </a:p>
          <a:p>
            <a:pPr marL="742950" lvl="1" indent="-285750">
              <a:buFont typeface="Arial" panose="020B0604020202020204" pitchFamily="34" charset="0"/>
              <a:buChar char="•"/>
            </a:pPr>
            <a:r>
              <a:rPr lang="en-US" sz="1600" dirty="0" smtClean="0">
                <a:solidFill>
                  <a:prstClr val="black"/>
                </a:solidFill>
                <a:latin typeface="Calibri"/>
              </a:rPr>
              <a:t>Strong protection for Intellectual Property</a:t>
            </a:r>
          </a:p>
          <a:p>
            <a:pPr marL="742950" lvl="1" indent="-285750">
              <a:buFont typeface="Arial" panose="020B0604020202020204" pitchFamily="34" charset="0"/>
              <a:buChar char="•"/>
            </a:pPr>
            <a:r>
              <a:rPr lang="en-US" sz="1600" dirty="0" smtClean="0">
                <a:solidFill>
                  <a:prstClr val="black"/>
                </a:solidFill>
                <a:latin typeface="Calibri"/>
              </a:rPr>
              <a:t>Abundant (often affordable) natural resources, such as oil and natural gas</a:t>
            </a:r>
          </a:p>
          <a:p>
            <a:pPr marL="742950" lvl="1" indent="-285750">
              <a:buFont typeface="Arial" panose="020B0604020202020204" pitchFamily="34" charset="0"/>
              <a:buChar char="•"/>
            </a:pPr>
            <a:r>
              <a:rPr lang="en-US" sz="1600" dirty="0" smtClean="0">
                <a:solidFill>
                  <a:prstClr val="black"/>
                </a:solidFill>
                <a:latin typeface="Calibri"/>
              </a:rPr>
              <a:t>Strong, diverse financial services industry (including access to capital for companies)</a:t>
            </a:r>
          </a:p>
        </p:txBody>
      </p:sp>
      <p:sp>
        <p:nvSpPr>
          <p:cNvPr id="7"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24</a:t>
            </a:fld>
            <a:endParaRPr lang="en-US" dirty="0"/>
          </a:p>
        </p:txBody>
      </p:sp>
      <p:sp>
        <p:nvSpPr>
          <p:cNvPr id="3" name="Rectangle 2"/>
          <p:cNvSpPr/>
          <p:nvPr/>
        </p:nvSpPr>
        <p:spPr>
          <a:xfrm>
            <a:off x="381000" y="5722203"/>
            <a:ext cx="8763000" cy="830997"/>
          </a:xfrm>
          <a:prstGeom prst="rect">
            <a:avLst/>
          </a:prstGeom>
        </p:spPr>
        <p:txBody>
          <a:bodyPr wrap="square">
            <a:spAutoFit/>
          </a:bodyPr>
          <a:lstStyle/>
          <a:p>
            <a:r>
              <a:rPr lang="en-US" sz="1600" dirty="0">
                <a:solidFill>
                  <a:prstClr val="black"/>
                </a:solidFill>
                <a:latin typeface="Calibri"/>
              </a:rPr>
              <a:t>H</a:t>
            </a:r>
            <a:r>
              <a:rPr lang="en-US" sz="1600" dirty="0" smtClean="0">
                <a:solidFill>
                  <a:prstClr val="black"/>
                </a:solidFill>
                <a:latin typeface="Calibri"/>
              </a:rPr>
              <a:t>istorically, foreign (direct) investment [</a:t>
            </a:r>
            <a:r>
              <a:rPr lang="en-US" sz="1600" dirty="0" smtClean="0">
                <a:solidFill>
                  <a:prstClr val="black"/>
                </a:solidFill>
                <a:latin typeface="Calibri"/>
              </a:rPr>
              <a:t>FDI] </a:t>
            </a:r>
            <a:r>
              <a:rPr lang="en-US" sz="1600" dirty="0" smtClean="0">
                <a:solidFill>
                  <a:prstClr val="black"/>
                </a:solidFill>
                <a:latin typeface="Calibri"/>
              </a:rPr>
              <a:t>was motivated </a:t>
            </a:r>
            <a:r>
              <a:rPr lang="en-US" sz="1600" b="1" u="sng" dirty="0" smtClean="0">
                <a:solidFill>
                  <a:prstClr val="black"/>
                </a:solidFill>
                <a:latin typeface="Calibri"/>
              </a:rPr>
              <a:t>by the U.S. consumer market </a:t>
            </a:r>
            <a:r>
              <a:rPr lang="en-US" sz="1600" dirty="0" smtClean="0">
                <a:solidFill>
                  <a:prstClr val="black"/>
                </a:solidFill>
                <a:latin typeface="Calibri"/>
              </a:rPr>
              <a:t>(320 million). That remains true today, but increasingly, FDI  is motivated by other factors, including access to other markets. For example: BMW is the largest exporter of US-produced autos!</a:t>
            </a:r>
            <a:endParaRPr lang="en-US" sz="1600" dirty="0">
              <a:solidFill>
                <a:prstClr val="black"/>
              </a:solidFill>
              <a:latin typeface="Calibri"/>
            </a:endParaRPr>
          </a:p>
        </p:txBody>
      </p:sp>
    </p:spTree>
    <p:extLst>
      <p:ext uri="{BB962C8B-B14F-4D97-AF65-F5344CB8AC3E}">
        <p14:creationId xmlns:p14="http://schemas.microsoft.com/office/powerpoint/2010/main" val="44939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bwMode="auto">
          <a:xfrm>
            <a:off x="8229600" y="6477000"/>
            <a:ext cx="1066800" cy="457200"/>
          </a:xfrm>
          <a:noFill/>
          <a:ln>
            <a:miter lim="800000"/>
            <a:headEnd/>
            <a:tailEnd/>
          </a:ln>
        </p:spPr>
        <p:txBody>
          <a:bodyPr/>
          <a:lstStyle/>
          <a:p>
            <a:pPr algn="ctr"/>
            <a:fld id="{638F31A7-503A-49F0-85FC-91EB10D85923}" type="slidenum">
              <a:rPr lang="en-US"/>
              <a:pPr algn="ctr"/>
              <a:t>25</a:t>
            </a:fld>
            <a:endParaRPr lang="en-US" dirty="0"/>
          </a:p>
        </p:txBody>
      </p:sp>
      <p:sp>
        <p:nvSpPr>
          <p:cNvPr id="6" name="TextBox 5"/>
          <p:cNvSpPr txBox="1"/>
          <p:nvPr/>
        </p:nvSpPr>
        <p:spPr>
          <a:xfrm>
            <a:off x="990599" y="1093887"/>
            <a:ext cx="8229601" cy="4747453"/>
          </a:xfrm>
          <a:prstGeom prst="rect">
            <a:avLst/>
          </a:prstGeom>
          <a:noFill/>
        </p:spPr>
        <p:txBody>
          <a:bodyPr wrap="square" rtlCol="0">
            <a:spAutoFit/>
          </a:bodyPr>
          <a:lstStyle/>
          <a:p>
            <a:endParaRPr lang="en-US" b="1" dirty="0" smtClean="0">
              <a:latin typeface="Calibri" panose="020F0502020204030204" pitchFamily="34" charset="0"/>
            </a:endParaRPr>
          </a:p>
          <a:p>
            <a:r>
              <a:rPr lang="en-US" b="1" dirty="0" smtClean="0">
                <a:latin typeface="Calibri" panose="020F0502020204030204" pitchFamily="34" charset="0"/>
              </a:rPr>
              <a:t>Visit </a:t>
            </a:r>
            <a:r>
              <a:rPr lang="en-US" b="1" dirty="0">
                <a:latin typeface="Calibri" panose="020F0502020204030204" pitchFamily="34" charset="0"/>
                <a:hlinkClick r:id="rId3"/>
              </a:rPr>
              <a:t>http://</a:t>
            </a:r>
            <a:r>
              <a:rPr lang="en-US" b="1" dirty="0" smtClean="0">
                <a:latin typeface="Calibri" panose="020F0502020204030204" pitchFamily="34" charset="0"/>
                <a:hlinkClick r:id="rId3"/>
              </a:rPr>
              <a:t>selectusa.commerce.gov/upcoming-events</a:t>
            </a:r>
            <a:r>
              <a:rPr lang="en-US" b="1" dirty="0" smtClean="0">
                <a:latin typeface="Calibri" panose="020F0502020204030204" pitchFamily="34" charset="0"/>
              </a:rPr>
              <a:t> for details</a:t>
            </a:r>
          </a:p>
          <a:p>
            <a:endParaRPr lang="en-US" dirty="0" smtClean="0">
              <a:latin typeface="Calibri" panose="020F0502020204030204" pitchFamily="34" charset="0"/>
            </a:endParaRPr>
          </a:p>
          <a:p>
            <a:pPr marL="342900" lvl="1" indent="-342900">
              <a:spcBef>
                <a:spcPts val="300"/>
              </a:spcBef>
              <a:buClr>
                <a:srgbClr val="C00000"/>
              </a:buClr>
              <a:buFont typeface="Wingdings" pitchFamily="2" charset="2"/>
              <a:buChar char="ü"/>
              <a:tabLst>
                <a:tab pos="2292350" algn="l"/>
              </a:tabLst>
            </a:pPr>
            <a:r>
              <a:rPr lang="en-US" sz="2400" dirty="0" smtClean="0">
                <a:latin typeface="Calibri" panose="020F0502020204030204" pitchFamily="34" charset="0"/>
              </a:rPr>
              <a:t>September </a:t>
            </a:r>
            <a:r>
              <a:rPr lang="en-US" sz="2400" dirty="0">
                <a:latin typeface="Calibri" panose="020F0502020204030204" pitchFamily="34" charset="0"/>
              </a:rPr>
              <a:t>14-21	</a:t>
            </a:r>
            <a:r>
              <a:rPr lang="en-US" sz="2400" dirty="0" smtClean="0">
                <a:latin typeface="Calibri" panose="020F0502020204030204" pitchFamily="34" charset="0"/>
              </a:rPr>
              <a:t>	Nordics </a:t>
            </a:r>
            <a:r>
              <a:rPr lang="en-US" sz="2400" dirty="0">
                <a:latin typeface="Calibri" panose="020F0502020204030204" pitchFamily="34" charset="0"/>
              </a:rPr>
              <a:t>Road Show</a:t>
            </a:r>
          </a:p>
          <a:p>
            <a:pPr marL="342900" lvl="1" indent="-342900">
              <a:spcBef>
                <a:spcPts val="300"/>
              </a:spcBef>
              <a:buClr>
                <a:srgbClr val="C00000"/>
              </a:buClr>
              <a:buFont typeface="Wingdings" pitchFamily="2" charset="2"/>
              <a:buChar char="ü"/>
              <a:tabLst>
                <a:tab pos="2292350" algn="l"/>
              </a:tabLst>
            </a:pPr>
            <a:r>
              <a:rPr lang="en-US" sz="2400" dirty="0" smtClean="0">
                <a:latin typeface="Calibri" panose="020F0502020204030204" pitchFamily="34" charset="0"/>
              </a:rPr>
              <a:t>October 13-15			India Road Show</a:t>
            </a:r>
          </a:p>
          <a:p>
            <a:pPr marL="342900" lvl="1" indent="-342900">
              <a:spcBef>
                <a:spcPts val="300"/>
              </a:spcBef>
              <a:buClr>
                <a:srgbClr val="C00000"/>
              </a:buClr>
              <a:buFont typeface="Wingdings" pitchFamily="2" charset="2"/>
              <a:buChar char="ü"/>
              <a:tabLst>
                <a:tab pos="2292350" algn="l"/>
              </a:tabLst>
            </a:pPr>
            <a:r>
              <a:rPr lang="en-US" sz="2400" dirty="0" smtClean="0">
                <a:latin typeface="Calibri" panose="020F0502020204030204" pitchFamily="34" charset="0"/>
              </a:rPr>
              <a:t>October 26-28			Aerospace FDI Exposition</a:t>
            </a:r>
          </a:p>
          <a:p>
            <a:pPr marL="342900" lvl="1" indent="-342900">
              <a:spcBef>
                <a:spcPts val="300"/>
              </a:spcBef>
              <a:buClr>
                <a:srgbClr val="C00000"/>
              </a:buClr>
              <a:buFont typeface="Wingdings" pitchFamily="2" charset="2"/>
              <a:buChar char="ü"/>
              <a:tabLst>
                <a:tab pos="2292350" algn="l"/>
              </a:tabLst>
            </a:pPr>
            <a:r>
              <a:rPr lang="en-US" sz="2400" dirty="0" smtClean="0">
                <a:latin typeface="Calibri" panose="020F0502020204030204" pitchFamily="34" charset="0"/>
              </a:rPr>
              <a:t>November 17			SelectUSA Canada Event</a:t>
            </a:r>
          </a:p>
          <a:p>
            <a:pPr marL="342900" lvl="1" indent="-342900">
              <a:spcBef>
                <a:spcPts val="300"/>
              </a:spcBef>
              <a:buClr>
                <a:srgbClr val="C00000"/>
              </a:buClr>
              <a:buFont typeface="Wingdings" pitchFamily="2" charset="2"/>
              <a:buChar char="ü"/>
              <a:tabLst>
                <a:tab pos="2292350" algn="l"/>
              </a:tabLst>
            </a:pPr>
            <a:r>
              <a:rPr lang="en-US" sz="2400" dirty="0" smtClean="0">
                <a:latin typeface="Calibri" panose="020F0502020204030204" pitchFamily="34" charset="0"/>
              </a:rPr>
              <a:t>December 1-4			Brazil Road Show</a:t>
            </a:r>
          </a:p>
          <a:p>
            <a:pPr marL="342900" lvl="1" indent="-342900">
              <a:spcBef>
                <a:spcPts val="300"/>
              </a:spcBef>
              <a:buClr>
                <a:srgbClr val="C00000"/>
              </a:buClr>
              <a:buFont typeface="Wingdings" pitchFamily="2" charset="2"/>
              <a:buChar char="ü"/>
              <a:tabLst>
                <a:tab pos="2292350" algn="l"/>
              </a:tabLst>
            </a:pPr>
            <a:r>
              <a:rPr lang="en-US" sz="2400" b="1" dirty="0" smtClean="0">
                <a:latin typeface="Calibri" panose="020F0502020204030204" pitchFamily="34" charset="0"/>
              </a:rPr>
              <a:t>April 25-29 			Hannover Messe Trade Show</a:t>
            </a:r>
          </a:p>
          <a:p>
            <a:pPr marL="342900" lvl="1" indent="-342900">
              <a:spcBef>
                <a:spcPts val="300"/>
              </a:spcBef>
              <a:buClr>
                <a:srgbClr val="C00000"/>
              </a:buClr>
              <a:buFont typeface="Wingdings" pitchFamily="2" charset="2"/>
              <a:buChar char="ü"/>
              <a:tabLst>
                <a:tab pos="2292350" algn="l"/>
              </a:tabLst>
            </a:pPr>
            <a:r>
              <a:rPr lang="en-US" sz="2400" b="1" dirty="0" smtClean="0">
                <a:latin typeface="Calibri" panose="020F0502020204030204" pitchFamily="34" charset="0"/>
              </a:rPr>
              <a:t>June 19-21			</a:t>
            </a:r>
            <a:r>
              <a:rPr lang="en-US" sz="2400" b="1" dirty="0" smtClean="0">
                <a:solidFill>
                  <a:srgbClr val="FF0000"/>
                </a:solidFill>
                <a:latin typeface="Calibri" panose="020F0502020204030204" pitchFamily="34" charset="0"/>
              </a:rPr>
              <a:t>2016 </a:t>
            </a:r>
            <a:r>
              <a:rPr lang="en-US" sz="2400" b="1" dirty="0" err="1" smtClean="0">
                <a:solidFill>
                  <a:srgbClr val="FF0000"/>
                </a:solidFill>
                <a:latin typeface="Calibri" panose="020F0502020204030204" pitchFamily="34" charset="0"/>
              </a:rPr>
              <a:t>SelectUSA</a:t>
            </a:r>
            <a:r>
              <a:rPr lang="en-US" sz="2400" b="1" dirty="0" smtClean="0">
                <a:solidFill>
                  <a:srgbClr val="FF0000"/>
                </a:solidFill>
                <a:latin typeface="Calibri" panose="020F0502020204030204" pitchFamily="34" charset="0"/>
              </a:rPr>
              <a:t> Summit</a:t>
            </a:r>
            <a:endParaRPr lang="en-US" sz="2400" b="1" dirty="0">
              <a:solidFill>
                <a:srgbClr val="FF0000"/>
              </a:solidFill>
              <a:latin typeface="Calibri" panose="020F0502020204030204" pitchFamily="34" charset="0"/>
            </a:endParaRPr>
          </a:p>
          <a:p>
            <a:pPr marL="342900" lvl="1" indent="-342900">
              <a:spcBef>
                <a:spcPts val="300"/>
              </a:spcBef>
              <a:buClr>
                <a:srgbClr val="C00000"/>
              </a:buClr>
              <a:buFont typeface="Wingdings" pitchFamily="2" charset="2"/>
              <a:buChar char="ü"/>
              <a:tabLst>
                <a:tab pos="2292350" algn="l"/>
              </a:tabLst>
            </a:pPr>
            <a:r>
              <a:rPr lang="en-US" sz="2400" dirty="0" smtClean="0">
                <a:latin typeface="Calibri" panose="020F0502020204030204" pitchFamily="34" charset="0"/>
              </a:rPr>
              <a:t>Spring 2016			Road Shows TBD in Japan, Mexico, 			China + Trade Shows </a:t>
            </a:r>
          </a:p>
          <a:p>
            <a:pPr marL="0" lvl="1">
              <a:spcBef>
                <a:spcPts val="300"/>
              </a:spcBef>
              <a:buClr>
                <a:srgbClr val="C00000"/>
              </a:buClr>
              <a:tabLst>
                <a:tab pos="2292350" algn="l"/>
              </a:tabLst>
            </a:pPr>
            <a:endParaRPr lang="en-US" sz="1000" dirty="0">
              <a:latin typeface="Calibri" panose="020F0502020204030204" pitchFamily="34" charset="0"/>
            </a:endParaRPr>
          </a:p>
        </p:txBody>
      </p:sp>
      <p:sp>
        <p:nvSpPr>
          <p:cNvPr id="9" name="Title 1"/>
          <p:cNvSpPr txBox="1">
            <a:spLocks/>
          </p:cNvSpPr>
          <p:nvPr/>
        </p:nvSpPr>
        <p:spPr>
          <a:xfrm>
            <a:off x="0" y="0"/>
            <a:ext cx="8229600" cy="609600"/>
          </a:xfrm>
          <a:prstGeom prst="rect">
            <a:avLst/>
          </a:prstGeom>
        </p:spPr>
        <p:txBody>
          <a:bodyPr>
            <a:normAutofit/>
          </a:bodyPr>
          <a:lst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a:lstStyle>
          <a:p>
            <a:r>
              <a:rPr lang="en-US" sz="3200" b="1" dirty="0" smtClean="0">
                <a:latin typeface="Calibri" panose="020F0502020204030204" pitchFamily="34" charset="0"/>
              </a:rPr>
              <a:t>Recent + Upcoming Events</a:t>
            </a:r>
            <a:endParaRPr lang="en-US" sz="3200" b="1" dirty="0">
              <a:latin typeface="Calibri" panose="020F0502020204030204" pitchFamily="34" charset="0"/>
            </a:endParaRPr>
          </a:p>
        </p:txBody>
      </p:sp>
      <p:sp>
        <p:nvSpPr>
          <p:cNvPr id="12" name="Slide Number Placeholder 5"/>
          <p:cNvSpPr txBox="1">
            <a:spLocks/>
          </p:cNvSpPr>
          <p:nvPr/>
        </p:nvSpPr>
        <p:spPr>
          <a:xfrm>
            <a:off x="8305800" y="91440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lang="en-US" sz="1000" b="0" kern="1200" smtClean="0">
                <a:solidFill>
                  <a:srgbClr val="FFFFFF"/>
                </a:solidFill>
                <a:latin typeface="Adobe Gothic Std B" pitchFamily="34" charset="-128"/>
                <a:ea typeface="Adobe Gothic Std B"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003766-A59A-4CDB-9BBA-45E4399B246B}" type="slidenum">
              <a:rPr lang="en-US" smtClean="0"/>
              <a:pPr/>
              <a:t>25</a:t>
            </a:fld>
            <a:endParaRPr lang="en-US" dirty="0"/>
          </a:p>
        </p:txBody>
      </p:sp>
    </p:spTree>
    <p:extLst>
      <p:ext uri="{BB962C8B-B14F-4D97-AF65-F5344CB8AC3E}">
        <p14:creationId xmlns:p14="http://schemas.microsoft.com/office/powerpoint/2010/main" val="2415780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1358265"/>
            <a:ext cx="7315200" cy="496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8"/>
          <p:cNvSpPr txBox="1">
            <a:spLocks noChangeArrowheads="1"/>
          </p:cNvSpPr>
          <p:nvPr/>
        </p:nvSpPr>
        <p:spPr bwMode="auto">
          <a:xfrm>
            <a:off x="152400" y="152400"/>
            <a:ext cx="7315200" cy="523220"/>
          </a:xfrm>
          <a:prstGeom prst="rect">
            <a:avLst/>
          </a:prstGeom>
          <a:noFill/>
          <a:ln w="9525">
            <a:noFill/>
            <a:miter lim="800000"/>
            <a:headEnd/>
            <a:tailEnd/>
          </a:ln>
        </p:spPr>
        <p:txBody>
          <a:bodyPr wrap="square">
            <a:spAutoFit/>
          </a:bodyPr>
          <a:lstStyle/>
          <a:p>
            <a:r>
              <a:rPr lang="en-US" sz="2800" b="1" dirty="0" smtClean="0">
                <a:solidFill>
                  <a:schemeClr val="bg1"/>
                </a:solidFill>
                <a:latin typeface="+mn-lt"/>
                <a:ea typeface="Arial Unicode MS" pitchFamily="34" charset="-128"/>
                <a:cs typeface="Arial Unicode MS" pitchFamily="34" charset="-128"/>
              </a:rPr>
              <a:t>The 2015 SelectUSA Investment Summit</a:t>
            </a:r>
          </a:p>
        </p:txBody>
      </p:sp>
      <p:sp>
        <p:nvSpPr>
          <p:cNvPr id="28" name="TextBox 27"/>
          <p:cNvSpPr txBox="1"/>
          <p:nvPr/>
        </p:nvSpPr>
        <p:spPr>
          <a:xfrm>
            <a:off x="1066800" y="1487031"/>
            <a:ext cx="7848600" cy="1938992"/>
          </a:xfrm>
          <a:prstGeom prst="rect">
            <a:avLst/>
          </a:prstGeom>
          <a:noFill/>
        </p:spPr>
        <p:txBody>
          <a:bodyPr wrap="square" rtlCol="0">
            <a:spAutoFit/>
          </a:bodyPr>
          <a:lstStyle/>
          <a:p>
            <a:r>
              <a:rPr lang="en-US" sz="2000" dirty="0" smtClean="0">
                <a:solidFill>
                  <a:schemeClr val="bg1"/>
                </a:solidFill>
                <a:latin typeface="+mn-lt"/>
              </a:rPr>
              <a:t>March </a:t>
            </a:r>
            <a:r>
              <a:rPr lang="en-US" sz="2000" dirty="0">
                <a:solidFill>
                  <a:schemeClr val="bg1"/>
                </a:solidFill>
                <a:latin typeface="+mn-lt"/>
              </a:rPr>
              <a:t>23-24, </a:t>
            </a:r>
            <a:r>
              <a:rPr lang="en-US" sz="2000" dirty="0" smtClean="0">
                <a:solidFill>
                  <a:schemeClr val="bg1"/>
                </a:solidFill>
                <a:latin typeface="+mn-lt"/>
              </a:rPr>
              <a:t>2015</a:t>
            </a:r>
          </a:p>
          <a:p>
            <a:endParaRPr lang="en-US" sz="2000" dirty="0" smtClean="0">
              <a:solidFill>
                <a:schemeClr val="bg1"/>
              </a:solidFill>
              <a:latin typeface="+mn-lt"/>
            </a:endParaRPr>
          </a:p>
          <a:p>
            <a:r>
              <a:rPr lang="en-US" sz="2000" dirty="0" smtClean="0">
                <a:solidFill>
                  <a:schemeClr val="bg1"/>
                </a:solidFill>
                <a:latin typeface="+mn-lt"/>
              </a:rPr>
              <a:t>2,600+ attendees</a:t>
            </a:r>
          </a:p>
          <a:p>
            <a:r>
              <a:rPr lang="en-US" sz="2000" dirty="0" smtClean="0">
                <a:solidFill>
                  <a:schemeClr val="bg1"/>
                </a:solidFill>
              </a:rPr>
              <a:t>1,300 Foreign Firm Participants led by 45 U.S. Ambassadors</a:t>
            </a:r>
          </a:p>
          <a:p>
            <a:r>
              <a:rPr lang="en-US" sz="2000" dirty="0" smtClean="0">
                <a:solidFill>
                  <a:schemeClr val="bg1"/>
                </a:solidFill>
              </a:rPr>
              <a:t>All 50 U.S. States and most Territories represented</a:t>
            </a:r>
          </a:p>
          <a:p>
            <a:endParaRPr lang="en-US" sz="2000" dirty="0">
              <a:solidFill>
                <a:schemeClr val="bg1"/>
              </a:solidFill>
              <a:latin typeface="+mj-lt"/>
            </a:endParaRPr>
          </a:p>
        </p:txBody>
      </p:sp>
      <p:sp>
        <p:nvSpPr>
          <p:cNvPr id="7" name="TextBox 4"/>
          <p:cNvSpPr txBox="1"/>
          <p:nvPr/>
        </p:nvSpPr>
        <p:spPr>
          <a:xfrm>
            <a:off x="163142" y="6505575"/>
            <a:ext cx="2514600" cy="27622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solidFill>
                  <a:prstClr val="white">
                    <a:lumMod val="50000"/>
                  </a:prstClr>
                </a:solidFill>
                <a:latin typeface="Calibri"/>
              </a:rPr>
              <a:t>SelectUSA.gov</a:t>
            </a:r>
            <a:endParaRPr lang="en-US" sz="1200" dirty="0">
              <a:solidFill>
                <a:prstClr val="white">
                  <a:lumMod val="50000"/>
                </a:prstClr>
              </a:solidFill>
              <a:latin typeface="Calibri"/>
            </a:endParaRPr>
          </a:p>
        </p:txBody>
      </p:sp>
      <p:sp>
        <p:nvSpPr>
          <p:cNvPr id="9" name="Slide Number Placeholder 4"/>
          <p:cNvSpPr>
            <a:spLocks noGrp="1"/>
          </p:cNvSpPr>
          <p:nvPr>
            <p:ph type="sldNum" sz="quarter" idx="12"/>
          </p:nvPr>
        </p:nvSpPr>
        <p:spPr bwMode="auto">
          <a:xfrm>
            <a:off x="8229600" y="6477000"/>
            <a:ext cx="1066800" cy="457200"/>
          </a:xfrm>
          <a:noFill/>
          <a:ln>
            <a:miter lim="800000"/>
            <a:headEnd/>
            <a:tailEnd/>
          </a:ln>
        </p:spPr>
        <p:txBody>
          <a:bodyPr/>
          <a:lstStyle/>
          <a:p>
            <a:pPr algn="ctr"/>
            <a:fld id="{638F31A7-503A-49F0-85FC-91EB10D85923}" type="slidenum">
              <a:rPr lang="en-US"/>
              <a:pPr algn="ctr"/>
              <a:t>26</a:t>
            </a:fld>
            <a:endParaRPr lang="en-US" dirty="0"/>
          </a:p>
        </p:txBody>
      </p:sp>
    </p:spTree>
    <p:extLst>
      <p:ext uri="{BB962C8B-B14F-4D97-AF65-F5344CB8AC3E}">
        <p14:creationId xmlns:p14="http://schemas.microsoft.com/office/powerpoint/2010/main" val="1329377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SUSA_Summit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240357"/>
            <a:ext cx="5867400" cy="2173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6350" y="3733800"/>
            <a:ext cx="6286500" cy="1015663"/>
          </a:xfrm>
          <a:prstGeom prst="rect">
            <a:avLst/>
          </a:prstGeom>
          <a:noFill/>
        </p:spPr>
        <p:txBody>
          <a:bodyPr wrap="square" rtlCol="0">
            <a:spAutoFit/>
          </a:bodyPr>
          <a:lstStyle/>
          <a:p>
            <a:pPr algn="ctr"/>
            <a:r>
              <a:rPr lang="en-US" sz="3000" b="1" dirty="0" smtClean="0">
                <a:solidFill>
                  <a:srgbClr val="FF0000"/>
                </a:solidFill>
                <a:latin typeface="Calibri" panose="020F0502020204030204" pitchFamily="34" charset="0"/>
              </a:rPr>
              <a:t>June </a:t>
            </a:r>
            <a:r>
              <a:rPr lang="en-US" sz="3000" b="1" dirty="0" smtClean="0">
                <a:solidFill>
                  <a:srgbClr val="FF0000"/>
                </a:solidFill>
                <a:latin typeface="Calibri" panose="020F0502020204030204" pitchFamily="34" charset="0"/>
              </a:rPr>
              <a:t>19-21</a:t>
            </a:r>
            <a:r>
              <a:rPr lang="en-US" sz="3000" b="1" dirty="0" smtClean="0">
                <a:solidFill>
                  <a:srgbClr val="FF0000"/>
                </a:solidFill>
                <a:latin typeface="Calibri" panose="020F0502020204030204" pitchFamily="34" charset="0"/>
              </a:rPr>
              <a:t>, 2016 in Washington, D.C. </a:t>
            </a:r>
          </a:p>
          <a:p>
            <a:pPr algn="ctr"/>
            <a:r>
              <a:rPr lang="en-US" sz="3000" b="1" dirty="0" smtClean="0">
                <a:solidFill>
                  <a:srgbClr val="FF0000"/>
                </a:solidFill>
                <a:latin typeface="Calibri" panose="020F0502020204030204" pitchFamily="34" charset="0"/>
              </a:rPr>
              <a:t>At the Washington Hilton</a:t>
            </a:r>
          </a:p>
        </p:txBody>
      </p:sp>
      <p:sp>
        <p:nvSpPr>
          <p:cNvPr id="8" name="TextBox 7"/>
          <p:cNvSpPr txBox="1"/>
          <p:nvPr/>
        </p:nvSpPr>
        <p:spPr>
          <a:xfrm>
            <a:off x="1123950" y="5054600"/>
            <a:ext cx="6591300" cy="1107996"/>
          </a:xfrm>
          <a:prstGeom prst="rect">
            <a:avLst/>
          </a:prstGeom>
          <a:noFill/>
        </p:spPr>
        <p:txBody>
          <a:bodyPr wrap="square" rtlCol="0">
            <a:spAutoFit/>
          </a:bodyPr>
          <a:lstStyle/>
          <a:p>
            <a:pPr algn="ctr"/>
            <a:r>
              <a:rPr lang="en-US" sz="2200" b="1" dirty="0">
                <a:latin typeface="Calibri" panose="020F0502020204030204" pitchFamily="34" charset="0"/>
              </a:rPr>
              <a:t>Visit </a:t>
            </a:r>
            <a:endParaRPr lang="en-US" sz="2200" b="1" dirty="0" smtClean="0">
              <a:latin typeface="Calibri" panose="020F0502020204030204" pitchFamily="34" charset="0"/>
            </a:endParaRPr>
          </a:p>
          <a:p>
            <a:pPr algn="ctr"/>
            <a:r>
              <a:rPr lang="en-US" sz="2200" b="1" dirty="0" smtClean="0">
                <a:latin typeface="Calibri" panose="020F0502020204030204" pitchFamily="34" charset="0"/>
                <a:hlinkClick r:id="rId3"/>
              </a:rPr>
              <a:t>http</a:t>
            </a:r>
            <a:r>
              <a:rPr lang="en-US" sz="2200" b="1" dirty="0">
                <a:latin typeface="Calibri" panose="020F0502020204030204" pitchFamily="34" charset="0"/>
                <a:hlinkClick r:id="rId3"/>
              </a:rPr>
              <a:t>://</a:t>
            </a:r>
            <a:r>
              <a:rPr lang="en-US" sz="2200" b="1" dirty="0" smtClean="0">
                <a:latin typeface="Calibri" panose="020F0502020204030204" pitchFamily="34" charset="0"/>
                <a:hlinkClick r:id="rId3"/>
              </a:rPr>
              <a:t>selectusa.commerce.gov/2016-summit.html</a:t>
            </a:r>
            <a:r>
              <a:rPr lang="en-US" sz="2200" b="1" dirty="0" smtClean="0">
                <a:latin typeface="Calibri" panose="020F0502020204030204" pitchFamily="34" charset="0"/>
              </a:rPr>
              <a:t> </a:t>
            </a:r>
          </a:p>
          <a:p>
            <a:pPr algn="ctr"/>
            <a:r>
              <a:rPr lang="en-US" sz="2200" b="1" dirty="0" smtClean="0">
                <a:latin typeface="Calibri" panose="020F0502020204030204" pitchFamily="34" charset="0"/>
              </a:rPr>
              <a:t>for more information and email updates</a:t>
            </a:r>
            <a:endParaRPr lang="en-US" sz="2200" b="1" dirty="0">
              <a:latin typeface="Calibri" panose="020F0502020204030204" pitchFamily="34" charset="0"/>
            </a:endParaRPr>
          </a:p>
        </p:txBody>
      </p:sp>
      <p:sp>
        <p:nvSpPr>
          <p:cNvPr id="6" name="Title 1"/>
          <p:cNvSpPr txBox="1">
            <a:spLocks/>
          </p:cNvSpPr>
          <p:nvPr/>
        </p:nvSpPr>
        <p:spPr>
          <a:xfrm>
            <a:off x="0" y="0"/>
            <a:ext cx="8229600" cy="609600"/>
          </a:xfrm>
          <a:prstGeom prst="rect">
            <a:avLst/>
          </a:prstGeom>
        </p:spPr>
        <p:txBody>
          <a:bodyPr>
            <a:normAutofit/>
          </a:bodyPr>
          <a:lst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a:lstStyle>
          <a:p>
            <a:r>
              <a:rPr lang="en-US" sz="3200" b="1" dirty="0" smtClean="0">
                <a:latin typeface="Calibri" panose="020F0502020204030204" pitchFamily="34" charset="0"/>
              </a:rPr>
              <a:t>Save the date: 2016 </a:t>
            </a:r>
            <a:r>
              <a:rPr lang="en-US" sz="3200" b="1" dirty="0" err="1" smtClean="0">
                <a:latin typeface="Calibri" panose="020F0502020204030204" pitchFamily="34" charset="0"/>
              </a:rPr>
              <a:t>SelectUSA</a:t>
            </a:r>
            <a:r>
              <a:rPr lang="en-US" sz="3200" b="1" dirty="0" smtClean="0">
                <a:latin typeface="Calibri" panose="020F0502020204030204" pitchFamily="34" charset="0"/>
              </a:rPr>
              <a:t> Summit</a:t>
            </a:r>
            <a:endParaRPr lang="en-US" sz="3200" b="1" dirty="0">
              <a:latin typeface="Calibri" panose="020F0502020204030204" pitchFamily="34" charset="0"/>
            </a:endParaRPr>
          </a:p>
        </p:txBody>
      </p:sp>
      <p:sp>
        <p:nvSpPr>
          <p:cNvPr id="9"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27</a:t>
            </a:fld>
            <a:endParaRPr lang="en-US" dirty="0"/>
          </a:p>
        </p:txBody>
      </p:sp>
    </p:spTree>
    <p:extLst>
      <p:ext uri="{BB962C8B-B14F-4D97-AF65-F5344CB8AC3E}">
        <p14:creationId xmlns:p14="http://schemas.microsoft.com/office/powerpoint/2010/main" val="3631879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8229600" cy="609600"/>
          </a:xfrm>
          <a:prstGeom prst="rect">
            <a:avLst/>
          </a:prstGeom>
        </p:spPr>
        <p:txBody>
          <a:bodyPr>
            <a:normAutofit/>
          </a:bodyPr>
          <a:lst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a:lstStyle>
          <a:p>
            <a:r>
              <a:rPr lang="en-US" sz="3200" b="1" dirty="0" smtClean="0">
                <a:latin typeface="Calibri" panose="020F0502020204030204" pitchFamily="34" charset="0"/>
              </a:rPr>
              <a:t>Thank You</a:t>
            </a:r>
            <a:endParaRPr lang="en-US" sz="3200" b="1" dirty="0">
              <a:latin typeface="Calibri" panose="020F0502020204030204" pitchFamily="34" charset="0"/>
            </a:endParaRPr>
          </a:p>
        </p:txBody>
      </p:sp>
      <p:sp>
        <p:nvSpPr>
          <p:cNvPr id="9"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28</a:t>
            </a:fld>
            <a:endParaRPr lang="en-US" dirty="0"/>
          </a:p>
        </p:txBody>
      </p:sp>
      <p:sp>
        <p:nvSpPr>
          <p:cNvPr id="10" name="Rectangle 8"/>
          <p:cNvSpPr>
            <a:spLocks noChangeArrowheads="1"/>
          </p:cNvSpPr>
          <p:nvPr/>
        </p:nvSpPr>
        <p:spPr bwMode="auto">
          <a:xfrm>
            <a:off x="5638800" y="1661033"/>
            <a:ext cx="4005263" cy="2554545"/>
          </a:xfrm>
          <a:prstGeom prst="rect">
            <a:avLst/>
          </a:prstGeom>
          <a:noFill/>
          <a:ln w="9525">
            <a:noFill/>
            <a:miter lim="800000"/>
            <a:headEnd/>
            <a:tailEnd/>
          </a:ln>
        </p:spPr>
        <p:txBody>
          <a:bodyPr wrap="square" anchor="ctr">
            <a:spAutoFit/>
          </a:bodyPr>
          <a:lstStyle/>
          <a:p>
            <a:pPr fontAlgn="base">
              <a:spcBef>
                <a:spcPct val="0"/>
              </a:spcBef>
              <a:spcAft>
                <a:spcPct val="0"/>
              </a:spcAft>
              <a:defRPr/>
            </a:pPr>
            <a:r>
              <a:rPr lang="en-US" sz="2000" b="1" dirty="0" smtClean="0">
                <a:solidFill>
                  <a:srgbClr val="002060"/>
                </a:solidFill>
                <a:ea typeface="Arial Unicode MS" pitchFamily="34" charset="-128"/>
                <a:cs typeface="Arial Unicode MS" pitchFamily="34" charset="-128"/>
              </a:rPr>
              <a:t>In-Country Contact:</a:t>
            </a:r>
            <a:endParaRPr lang="en-US" sz="2000" b="1" dirty="0">
              <a:solidFill>
                <a:srgbClr val="002060"/>
              </a:solidFill>
              <a:ea typeface="Arial Unicode MS" pitchFamily="34" charset="-128"/>
              <a:cs typeface="Arial Unicode MS" pitchFamily="34" charset="-128"/>
            </a:endParaRPr>
          </a:p>
          <a:p>
            <a:pPr lvl="0">
              <a:defRPr/>
            </a:pPr>
            <a:r>
              <a:rPr lang="en-US" sz="2000" b="1" dirty="0" smtClean="0">
                <a:solidFill>
                  <a:srgbClr val="002060"/>
                </a:solidFill>
                <a:ea typeface="Arial Unicode MS" pitchFamily="34" charset="-128"/>
                <a:cs typeface="Arial Unicode MS" pitchFamily="34" charset="-128"/>
              </a:rPr>
              <a:t>Dhiraj Mani</a:t>
            </a:r>
          </a:p>
          <a:p>
            <a:pPr lvl="0">
              <a:defRPr/>
            </a:pPr>
            <a:r>
              <a:rPr lang="en-US" sz="2000" dirty="0">
                <a:solidFill>
                  <a:prstClr val="black"/>
                </a:solidFill>
                <a:ea typeface="Arial Unicode MS" pitchFamily="34" charset="-128"/>
                <a:cs typeface="Arial Unicode MS" pitchFamily="34" charset="-128"/>
              </a:rPr>
              <a:t>Commercial </a:t>
            </a:r>
            <a:r>
              <a:rPr lang="en-US" sz="2000" dirty="0" smtClean="0">
                <a:solidFill>
                  <a:prstClr val="black"/>
                </a:solidFill>
                <a:ea typeface="Arial Unicode MS" pitchFamily="34" charset="-128"/>
                <a:cs typeface="Arial Unicode MS" pitchFamily="34" charset="-128"/>
              </a:rPr>
              <a:t>Specialist</a:t>
            </a:r>
          </a:p>
          <a:p>
            <a:pPr lvl="0">
              <a:defRPr/>
            </a:pPr>
            <a:r>
              <a:rPr lang="en-US" sz="2000" dirty="0" smtClean="0">
                <a:solidFill>
                  <a:prstClr val="black"/>
                </a:solidFill>
                <a:ea typeface="Arial Unicode MS" pitchFamily="34" charset="-128"/>
                <a:cs typeface="Arial Unicode MS" pitchFamily="34" charset="-128"/>
              </a:rPr>
              <a:t>U.S</a:t>
            </a:r>
            <a:r>
              <a:rPr lang="en-US" sz="2000" dirty="0">
                <a:solidFill>
                  <a:prstClr val="black"/>
                </a:solidFill>
                <a:ea typeface="Arial Unicode MS" pitchFamily="34" charset="-128"/>
                <a:cs typeface="Arial Unicode MS" pitchFamily="34" charset="-128"/>
              </a:rPr>
              <a:t>. Commercial Service</a:t>
            </a:r>
          </a:p>
          <a:p>
            <a:pPr lvl="0">
              <a:defRPr/>
            </a:pPr>
            <a:r>
              <a:rPr lang="en-US" sz="2000" dirty="0" smtClean="0">
                <a:solidFill>
                  <a:prstClr val="black"/>
                </a:solidFill>
                <a:ea typeface="Arial Unicode MS" pitchFamily="34" charset="-128"/>
                <a:cs typeface="Arial Unicode MS" pitchFamily="34" charset="-128"/>
              </a:rPr>
              <a:t>Auckland, </a:t>
            </a:r>
            <a:r>
              <a:rPr lang="en-US" sz="2000" b="1" dirty="0" smtClean="0">
                <a:solidFill>
                  <a:prstClr val="black"/>
                </a:solidFill>
                <a:ea typeface="Arial Unicode MS" pitchFamily="34" charset="-128"/>
                <a:cs typeface="Arial Unicode MS" pitchFamily="34" charset="-128"/>
              </a:rPr>
              <a:t>New Zealand</a:t>
            </a:r>
            <a:endParaRPr lang="en-US" sz="2000" b="1" dirty="0">
              <a:solidFill>
                <a:prstClr val="black"/>
              </a:solidFill>
              <a:ea typeface="Arial Unicode MS" pitchFamily="34" charset="-128"/>
              <a:cs typeface="Arial Unicode MS" pitchFamily="34" charset="-128"/>
            </a:endParaRPr>
          </a:p>
          <a:p>
            <a:pPr lvl="0">
              <a:defRPr/>
            </a:pPr>
            <a:r>
              <a:rPr lang="de-DE" sz="2000" dirty="0">
                <a:solidFill>
                  <a:prstClr val="black"/>
                </a:solidFill>
                <a:ea typeface="Arial Unicode MS" pitchFamily="34" charset="-128"/>
                <a:cs typeface="Arial Unicode MS" pitchFamily="34" charset="-128"/>
              </a:rPr>
              <a:t>Office: 64 (9) 3032724 x 2867</a:t>
            </a:r>
          </a:p>
          <a:p>
            <a:pPr lvl="0">
              <a:defRPr/>
            </a:pPr>
            <a:r>
              <a:rPr lang="de-DE" sz="2000" dirty="0">
                <a:solidFill>
                  <a:prstClr val="black"/>
                </a:solidFill>
                <a:ea typeface="Arial Unicode MS" pitchFamily="34" charset="-128"/>
                <a:cs typeface="Arial Unicode MS" pitchFamily="34" charset="-128"/>
              </a:rPr>
              <a:t>Cell: 64 (21) 2235406</a:t>
            </a:r>
          </a:p>
          <a:p>
            <a:pPr lvl="0">
              <a:defRPr/>
            </a:pPr>
            <a:r>
              <a:rPr lang="de-DE" sz="2000" dirty="0" smtClean="0">
                <a:solidFill>
                  <a:prstClr val="black"/>
                </a:solidFill>
                <a:ea typeface="Arial Unicode MS" pitchFamily="34" charset="-128"/>
                <a:cs typeface="Arial Unicode MS" pitchFamily="34" charset="-128"/>
                <a:hlinkClick r:id="rId2"/>
              </a:rPr>
              <a:t>Dhiraj.Mani@trade.gov</a:t>
            </a:r>
            <a:r>
              <a:rPr lang="de-DE" sz="2000" dirty="0" smtClean="0">
                <a:solidFill>
                  <a:prstClr val="black"/>
                </a:solidFill>
                <a:ea typeface="Arial Unicode MS" pitchFamily="34" charset="-128"/>
                <a:cs typeface="Arial Unicode MS" pitchFamily="34" charset="-128"/>
              </a:rPr>
              <a:t> </a:t>
            </a:r>
            <a:endParaRPr lang="en-US" sz="2000" dirty="0" smtClean="0">
              <a:solidFill>
                <a:prstClr val="black"/>
              </a:solidFill>
              <a:ea typeface="Arial Unicode MS" pitchFamily="34" charset="-128"/>
              <a:cs typeface="Arial Unicode MS" pitchFamily="34" charset="-128"/>
              <a:hlinkClick r:id=""/>
            </a:endParaRPr>
          </a:p>
        </p:txBody>
      </p:sp>
      <p:sp>
        <p:nvSpPr>
          <p:cNvPr id="11" name="Rectangle 8"/>
          <p:cNvSpPr>
            <a:spLocks noChangeArrowheads="1"/>
          </p:cNvSpPr>
          <p:nvPr/>
        </p:nvSpPr>
        <p:spPr bwMode="auto">
          <a:xfrm>
            <a:off x="1371600" y="4467553"/>
            <a:ext cx="5638800" cy="769441"/>
          </a:xfrm>
          <a:prstGeom prst="rect">
            <a:avLst/>
          </a:prstGeom>
          <a:noFill/>
          <a:ln w="9525">
            <a:noFill/>
            <a:miter lim="800000"/>
            <a:headEnd/>
            <a:tailEnd/>
          </a:ln>
        </p:spPr>
        <p:txBody>
          <a:bodyPr wrap="square" anchor="ctr">
            <a:spAutoFit/>
          </a:bodyPr>
          <a:lstStyle/>
          <a:p>
            <a:pPr fontAlgn="base">
              <a:spcBef>
                <a:spcPct val="0"/>
              </a:spcBef>
              <a:spcAft>
                <a:spcPct val="0"/>
              </a:spcAft>
              <a:defRPr/>
            </a:pPr>
            <a:r>
              <a:rPr lang="en-US" sz="2400" b="1" dirty="0" smtClean="0">
                <a:solidFill>
                  <a:srgbClr val="002060"/>
                </a:solidFill>
                <a:ea typeface="Arial Unicode MS" pitchFamily="34" charset="-128"/>
                <a:cs typeface="Arial Unicode MS" pitchFamily="34" charset="-128"/>
              </a:rPr>
              <a:t>@SelectUSA &amp; #SelectUSA on Twitter</a:t>
            </a:r>
            <a:r>
              <a:rPr lang="en-US" sz="2000" dirty="0">
                <a:solidFill>
                  <a:prstClr val="black"/>
                </a:solidFill>
                <a:ea typeface="Arial Unicode MS" pitchFamily="34" charset="-128"/>
                <a:cs typeface="Arial Unicode MS" pitchFamily="34" charset="-128"/>
              </a:rPr>
              <a:t/>
            </a:r>
            <a:br>
              <a:rPr lang="en-US" sz="2000" dirty="0">
                <a:solidFill>
                  <a:prstClr val="black"/>
                </a:solidFill>
                <a:ea typeface="Arial Unicode MS" pitchFamily="34" charset="-128"/>
                <a:cs typeface="Arial Unicode MS" pitchFamily="34" charset="-128"/>
              </a:rPr>
            </a:br>
            <a:endParaRPr lang="en-US" sz="2000" dirty="0" smtClean="0">
              <a:solidFill>
                <a:prstClr val="black"/>
              </a:solidFill>
              <a:ea typeface="Arial Unicode MS" pitchFamily="34" charset="-128"/>
              <a:cs typeface="Arial Unicode MS" pitchFamily="34" charset="-128"/>
            </a:endParaRPr>
          </a:p>
        </p:txBody>
      </p:sp>
      <p:sp>
        <p:nvSpPr>
          <p:cNvPr id="12" name="Rectangle 8"/>
          <p:cNvSpPr>
            <a:spLocks noChangeArrowheads="1"/>
          </p:cNvSpPr>
          <p:nvPr/>
        </p:nvSpPr>
        <p:spPr bwMode="auto">
          <a:xfrm>
            <a:off x="609600" y="1661033"/>
            <a:ext cx="5029200" cy="2246769"/>
          </a:xfrm>
          <a:prstGeom prst="rect">
            <a:avLst/>
          </a:prstGeom>
          <a:noFill/>
          <a:ln w="9525">
            <a:noFill/>
            <a:miter lim="800000"/>
            <a:headEnd/>
            <a:tailEnd/>
          </a:ln>
        </p:spPr>
        <p:txBody>
          <a:bodyPr wrap="square" anchor="ctr">
            <a:spAutoFit/>
          </a:bodyPr>
          <a:lstStyle/>
          <a:p>
            <a:pPr fontAlgn="base">
              <a:spcBef>
                <a:spcPct val="0"/>
              </a:spcBef>
              <a:spcAft>
                <a:spcPct val="0"/>
              </a:spcAft>
              <a:defRPr/>
            </a:pPr>
            <a:r>
              <a:rPr lang="en-US" sz="2000" b="1" dirty="0" smtClean="0">
                <a:solidFill>
                  <a:srgbClr val="002060"/>
                </a:solidFill>
                <a:ea typeface="Arial Unicode MS" pitchFamily="34" charset="-128"/>
                <a:cs typeface="Arial Unicode MS" pitchFamily="34" charset="-128"/>
              </a:rPr>
              <a:t>New Zealand Portfolio Manager:</a:t>
            </a:r>
          </a:p>
          <a:p>
            <a:pPr fontAlgn="base">
              <a:spcBef>
                <a:spcPct val="0"/>
              </a:spcBef>
              <a:spcAft>
                <a:spcPct val="0"/>
              </a:spcAft>
              <a:defRPr/>
            </a:pPr>
            <a:r>
              <a:rPr lang="en-US" sz="2000" b="1" dirty="0" smtClean="0">
                <a:solidFill>
                  <a:srgbClr val="002060"/>
                </a:solidFill>
                <a:ea typeface="Arial Unicode MS" pitchFamily="34" charset="-128"/>
                <a:cs typeface="Arial Unicode MS" pitchFamily="34" charset="-128"/>
              </a:rPr>
              <a:t>Seth Isenberg</a:t>
            </a:r>
            <a:endParaRPr lang="en-US" sz="2000" b="1" dirty="0">
              <a:solidFill>
                <a:srgbClr val="002060"/>
              </a:solidFill>
              <a:ea typeface="Arial Unicode MS" pitchFamily="34" charset="-128"/>
              <a:cs typeface="Arial Unicode MS" pitchFamily="34" charset="-128"/>
            </a:endParaRPr>
          </a:p>
          <a:p>
            <a:pPr fontAlgn="base">
              <a:spcBef>
                <a:spcPct val="0"/>
              </a:spcBef>
              <a:spcAft>
                <a:spcPct val="0"/>
              </a:spcAft>
              <a:defRPr/>
            </a:pPr>
            <a:r>
              <a:rPr lang="en-US" sz="2000" dirty="0" smtClean="0">
                <a:solidFill>
                  <a:prstClr val="black"/>
                </a:solidFill>
                <a:ea typeface="Arial Unicode MS" pitchFamily="34" charset="-128"/>
                <a:cs typeface="Arial Unicode MS" pitchFamily="34" charset="-128"/>
              </a:rPr>
              <a:t>Senior International Investment Specialist</a:t>
            </a:r>
          </a:p>
          <a:p>
            <a:pPr fontAlgn="base">
              <a:spcBef>
                <a:spcPct val="0"/>
              </a:spcBef>
              <a:spcAft>
                <a:spcPct val="0"/>
              </a:spcAft>
              <a:defRPr/>
            </a:pPr>
            <a:r>
              <a:rPr lang="en-US" sz="2000" dirty="0" err="1" smtClean="0">
                <a:solidFill>
                  <a:prstClr val="black"/>
                </a:solidFill>
                <a:ea typeface="Arial Unicode MS" pitchFamily="34" charset="-128"/>
                <a:cs typeface="Arial Unicode MS" pitchFamily="34" charset="-128"/>
              </a:rPr>
              <a:t>SelectUSA</a:t>
            </a:r>
            <a:endParaRPr lang="en-US" sz="2000" dirty="0" smtClean="0">
              <a:solidFill>
                <a:prstClr val="black"/>
              </a:solidFill>
              <a:ea typeface="Arial Unicode MS" pitchFamily="34" charset="-128"/>
              <a:cs typeface="Arial Unicode MS" pitchFamily="34" charset="-128"/>
            </a:endParaRPr>
          </a:p>
          <a:p>
            <a:pPr fontAlgn="base">
              <a:spcBef>
                <a:spcPct val="0"/>
              </a:spcBef>
              <a:spcAft>
                <a:spcPct val="0"/>
              </a:spcAft>
              <a:defRPr/>
            </a:pPr>
            <a:r>
              <a:rPr lang="en-US" sz="2000" dirty="0" smtClean="0">
                <a:solidFill>
                  <a:prstClr val="black"/>
                </a:solidFill>
                <a:ea typeface="Arial Unicode MS" pitchFamily="34" charset="-128"/>
                <a:cs typeface="Arial Unicode MS" pitchFamily="34" charset="-128"/>
              </a:rPr>
              <a:t>Washington, DC  </a:t>
            </a:r>
            <a:r>
              <a:rPr lang="en-US" sz="2000" b="1" dirty="0" smtClean="0">
                <a:solidFill>
                  <a:prstClr val="black"/>
                </a:solidFill>
                <a:ea typeface="Arial Unicode MS" pitchFamily="34" charset="-128"/>
                <a:cs typeface="Arial Unicode MS" pitchFamily="34" charset="-128"/>
              </a:rPr>
              <a:t>USA</a:t>
            </a:r>
            <a:endParaRPr lang="en-US" sz="2000" b="1" dirty="0" smtClean="0">
              <a:solidFill>
                <a:prstClr val="black"/>
              </a:solidFill>
              <a:ea typeface="Arial Unicode MS" pitchFamily="34" charset="-128"/>
              <a:cs typeface="Arial Unicode MS" pitchFamily="34" charset="-128"/>
            </a:endParaRPr>
          </a:p>
          <a:p>
            <a:pPr fontAlgn="base">
              <a:spcBef>
                <a:spcPct val="0"/>
              </a:spcBef>
              <a:spcAft>
                <a:spcPct val="0"/>
              </a:spcAft>
              <a:defRPr/>
            </a:pPr>
            <a:r>
              <a:rPr lang="en-US" sz="2000" dirty="0" smtClean="0">
                <a:solidFill>
                  <a:prstClr val="black"/>
                </a:solidFill>
                <a:ea typeface="Arial Unicode MS" pitchFamily="34" charset="-128"/>
                <a:cs typeface="Arial Unicode MS" pitchFamily="34" charset="-128"/>
              </a:rPr>
              <a:t>Office: +1 202 482 0588</a:t>
            </a:r>
            <a:endParaRPr lang="en-US" sz="2000" dirty="0">
              <a:solidFill>
                <a:prstClr val="black"/>
              </a:solidFill>
              <a:ea typeface="Arial Unicode MS" pitchFamily="34" charset="-128"/>
              <a:cs typeface="Arial Unicode MS" pitchFamily="34" charset="-128"/>
            </a:endParaRPr>
          </a:p>
          <a:p>
            <a:pPr fontAlgn="base">
              <a:spcBef>
                <a:spcPct val="0"/>
              </a:spcBef>
              <a:spcAft>
                <a:spcPct val="0"/>
              </a:spcAft>
              <a:defRPr/>
            </a:pPr>
            <a:r>
              <a:rPr lang="en-US" sz="2000" dirty="0" smtClean="0">
                <a:solidFill>
                  <a:prstClr val="black"/>
                </a:solidFill>
                <a:ea typeface="Arial Unicode MS" pitchFamily="34" charset="-128"/>
                <a:cs typeface="Arial Unicode MS" pitchFamily="34" charset="-128"/>
                <a:hlinkClick r:id="rId3"/>
              </a:rPr>
              <a:t>Seth.Isenberg@trade.gov</a:t>
            </a:r>
            <a:r>
              <a:rPr lang="en-US" sz="2000" dirty="0" smtClean="0">
                <a:solidFill>
                  <a:prstClr val="black"/>
                </a:solidFill>
                <a:ea typeface="Arial Unicode MS" pitchFamily="34" charset="-128"/>
                <a:cs typeface="Arial Unicode MS" pitchFamily="34" charset="-128"/>
              </a:rPr>
              <a:t> </a:t>
            </a:r>
            <a:endParaRPr lang="en-US" sz="2000" dirty="0">
              <a:solidFill>
                <a:prstClr val="black"/>
              </a:solidFill>
              <a:ea typeface="Arial Unicode MS" pitchFamily="34" charset="-128"/>
              <a:cs typeface="Arial Unicode MS" pitchFamily="34" charset="-128"/>
            </a:endParaRPr>
          </a:p>
        </p:txBody>
      </p:sp>
      <p:pic>
        <p:nvPicPr>
          <p:cNvPr id="13" name="Picture 9" descr="http://www.greaterohare.com/images/linkedin-groups-large.jpg"/>
          <p:cNvPicPr>
            <a:picLocks noChangeAspect="1" noChangeArrowheads="1"/>
          </p:cNvPicPr>
          <p:nvPr/>
        </p:nvPicPr>
        <p:blipFill>
          <a:blip r:embed="rId4" cstate="print"/>
          <a:srcRect/>
          <a:stretch>
            <a:fillRect/>
          </a:stretch>
        </p:blipFill>
        <p:spPr bwMode="auto">
          <a:xfrm>
            <a:off x="3886200" y="5236994"/>
            <a:ext cx="1600200" cy="795338"/>
          </a:xfrm>
          <a:prstGeom prst="rect">
            <a:avLst/>
          </a:prstGeom>
          <a:noFill/>
          <a:ln w="9525">
            <a:noFill/>
            <a:miter lim="800000"/>
            <a:headEnd/>
            <a:tailEnd/>
          </a:ln>
        </p:spPr>
      </p:pic>
    </p:spTree>
    <p:extLst>
      <p:ext uri="{BB962C8B-B14F-4D97-AF65-F5344CB8AC3E}">
        <p14:creationId xmlns:p14="http://schemas.microsoft.com/office/powerpoint/2010/main" val="148721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Box 11"/>
          <p:cNvSpPr txBox="1">
            <a:spLocks noChangeArrowheads="1"/>
          </p:cNvSpPr>
          <p:nvPr/>
        </p:nvSpPr>
        <p:spPr bwMode="auto">
          <a:xfrm>
            <a:off x="457200" y="1219200"/>
            <a:ext cx="4114800" cy="4862870"/>
          </a:xfrm>
          <a:prstGeom prst="rect">
            <a:avLst/>
          </a:prstGeom>
          <a:noFill/>
          <a:ln w="9525">
            <a:noFill/>
            <a:miter lim="800000"/>
            <a:headEnd/>
            <a:tailEnd/>
          </a:ln>
        </p:spPr>
        <p:txBody>
          <a:bodyPr wrap="square">
            <a:spAutoFit/>
          </a:bodyPr>
          <a:lstStyle/>
          <a:p>
            <a:r>
              <a:rPr lang="en-US" dirty="0" smtClean="0">
                <a:latin typeface="Calibri" pitchFamily="34" charset="0"/>
                <a:ea typeface="Arial Unicode MS" pitchFamily="34" charset="-128"/>
                <a:cs typeface="Arial Unicode MS" pitchFamily="34" charset="-128"/>
              </a:rPr>
              <a:t>The Executive Order establishes  the</a:t>
            </a:r>
          </a:p>
          <a:p>
            <a:r>
              <a:rPr lang="en-US" dirty="0" smtClean="0">
                <a:latin typeface="Calibri" pitchFamily="34" charset="0"/>
                <a:ea typeface="Arial Unicode MS" pitchFamily="34" charset="-128"/>
                <a:cs typeface="Arial Unicode MS" pitchFamily="34" charset="-128"/>
              </a:rPr>
              <a:t>Federal Interagency Investment Working Group (IIWG)</a:t>
            </a:r>
          </a:p>
          <a:p>
            <a:endParaRPr lang="en-US" dirty="0">
              <a:latin typeface="Calibri" pitchFamily="34" charset="0"/>
              <a:ea typeface="Arial Unicode MS" pitchFamily="34" charset="-128"/>
              <a:cs typeface="Arial Unicode MS" pitchFamily="34" charset="-128"/>
            </a:endParaRPr>
          </a:p>
          <a:p>
            <a:r>
              <a:rPr lang="en-US" b="1" i="1" dirty="0">
                <a:solidFill>
                  <a:schemeClr val="accent1">
                    <a:lumMod val="50000"/>
                  </a:schemeClr>
                </a:solidFill>
                <a:latin typeface="Calibri" pitchFamily="34" charset="0"/>
                <a:ea typeface="Arial Unicode MS" pitchFamily="34" charset="-128"/>
                <a:cs typeface="Arial Unicode MS" pitchFamily="34" charset="-128"/>
              </a:rPr>
              <a:t>“The Working Group shall coordinate activities to promote business investment and respond to specific issues that affect business investment decisions</a:t>
            </a:r>
            <a:r>
              <a:rPr lang="en-US" b="1" i="1" dirty="0" smtClean="0">
                <a:solidFill>
                  <a:schemeClr val="accent1">
                    <a:lumMod val="50000"/>
                  </a:schemeClr>
                </a:solidFill>
                <a:latin typeface="Calibri" pitchFamily="34" charset="0"/>
                <a:ea typeface="Arial Unicode MS" pitchFamily="34" charset="-128"/>
                <a:cs typeface="Arial Unicode MS" pitchFamily="34" charset="-128"/>
              </a:rPr>
              <a:t>”</a:t>
            </a:r>
          </a:p>
          <a:p>
            <a:endParaRPr lang="en-US" sz="2000" b="1" i="1" dirty="0">
              <a:solidFill>
                <a:schemeClr val="accent1">
                  <a:lumMod val="50000"/>
                </a:schemeClr>
              </a:solidFill>
              <a:latin typeface="Calibri" pitchFamily="34" charset="0"/>
              <a:ea typeface="Arial Unicode MS" pitchFamily="34" charset="-128"/>
              <a:cs typeface="Arial Unicode MS" pitchFamily="34" charset="-128"/>
            </a:endParaRPr>
          </a:p>
          <a:p>
            <a:r>
              <a:rPr lang="en-US" sz="1600" dirty="0">
                <a:latin typeface="Calibri" pitchFamily="34" charset="0"/>
                <a:ea typeface="Arial Unicode MS" pitchFamily="34" charset="-128"/>
                <a:cs typeface="Arial Unicode MS" pitchFamily="34" charset="-128"/>
              </a:rPr>
              <a:t>Over 20 IIWG participating Agencies, including:</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Department of State</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DHS</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SBA</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Ex-Im Bank</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USTR</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DOE</a:t>
            </a:r>
          </a:p>
          <a:p>
            <a:pPr marL="342900" indent="-342900">
              <a:buClr>
                <a:srgbClr val="C00000"/>
              </a:buClr>
              <a:buFont typeface="Wingdings" panose="05000000000000000000" pitchFamily="2" charset="2"/>
              <a:buChar char="ü"/>
            </a:pPr>
            <a:r>
              <a:rPr lang="en-US" sz="1600" dirty="0" smtClean="0">
                <a:latin typeface="Calibri" pitchFamily="34" charset="0"/>
                <a:ea typeface="Arial Unicode MS" pitchFamily="34" charset="-128"/>
                <a:cs typeface="Arial Unicode MS" pitchFamily="34" charset="-128"/>
              </a:rPr>
              <a:t>DOD</a:t>
            </a:r>
            <a:endParaRPr lang="es-MX" sz="1600" dirty="0">
              <a:latin typeface="Calibri" pitchFamily="34" charset="0"/>
              <a:ea typeface="Arial Unicode MS" pitchFamily="34" charset="-128"/>
              <a:cs typeface="Arial Unicode MS" pitchFamily="34" charset="-128"/>
            </a:endParaRPr>
          </a:p>
        </p:txBody>
      </p:sp>
      <p:pic>
        <p:nvPicPr>
          <p:cNvPr id="5126" name="Picture 2"/>
          <p:cNvPicPr>
            <a:picLocks noChangeAspect="1" noChangeArrowheads="1"/>
          </p:cNvPicPr>
          <p:nvPr/>
        </p:nvPicPr>
        <p:blipFill>
          <a:blip r:embed="rId3" cstate="print"/>
          <a:srcRect l="33961" t="19470" r="6734" b="6250"/>
          <a:stretch>
            <a:fillRect/>
          </a:stretch>
        </p:blipFill>
        <p:spPr bwMode="auto">
          <a:xfrm>
            <a:off x="5027180" y="1447800"/>
            <a:ext cx="3812020" cy="3581400"/>
          </a:xfrm>
          <a:prstGeom prst="rect">
            <a:avLst/>
          </a:prstGeom>
          <a:noFill/>
          <a:ln w="9525">
            <a:noFill/>
            <a:miter lim="800000"/>
            <a:headEnd/>
            <a:tailEnd/>
          </a:ln>
        </p:spPr>
      </p:pic>
      <p:pic>
        <p:nvPicPr>
          <p:cNvPr id="61442" name="Picture 2" descr="The White House Emblem">
            <a:hlinkClick r:id="rId4"/>
          </p:cNvPr>
          <p:cNvPicPr>
            <a:picLocks noChangeAspect="1" noChangeArrowheads="1"/>
          </p:cNvPicPr>
          <p:nvPr/>
        </p:nvPicPr>
        <p:blipFill>
          <a:blip r:embed="rId5"/>
          <a:srcRect/>
          <a:stretch>
            <a:fillRect/>
          </a:stretch>
        </p:blipFill>
        <p:spPr bwMode="auto">
          <a:xfrm>
            <a:off x="63500" y="-2773363"/>
            <a:ext cx="9525" cy="9525"/>
          </a:xfrm>
          <a:prstGeom prst="rect">
            <a:avLst/>
          </a:prstGeom>
          <a:noFill/>
        </p:spPr>
      </p:pic>
      <p:pic>
        <p:nvPicPr>
          <p:cNvPr id="61444" name="Picture 4" descr="The White House Emblem">
            <a:hlinkClick r:id="rId4"/>
          </p:cNvPr>
          <p:cNvPicPr>
            <a:picLocks noChangeAspect="1" noChangeArrowheads="1"/>
          </p:cNvPicPr>
          <p:nvPr/>
        </p:nvPicPr>
        <p:blipFill>
          <a:blip r:embed="rId5"/>
          <a:srcRect/>
          <a:stretch>
            <a:fillRect/>
          </a:stretch>
        </p:blipFill>
        <p:spPr bwMode="auto">
          <a:xfrm>
            <a:off x="63500" y="-2773363"/>
            <a:ext cx="9525" cy="9525"/>
          </a:xfrm>
          <a:prstGeom prst="rect">
            <a:avLst/>
          </a:prstGeom>
          <a:noFill/>
        </p:spPr>
      </p:pic>
      <p:pic>
        <p:nvPicPr>
          <p:cNvPr id="61446" name="Picture 6" descr="The White House Emblem">
            <a:hlinkClick r:id="rId4"/>
          </p:cNvPr>
          <p:cNvPicPr>
            <a:picLocks noChangeAspect="1" noChangeArrowheads="1"/>
          </p:cNvPicPr>
          <p:nvPr/>
        </p:nvPicPr>
        <p:blipFill>
          <a:blip r:embed="rId5"/>
          <a:srcRect/>
          <a:stretch>
            <a:fillRect/>
          </a:stretch>
        </p:blipFill>
        <p:spPr bwMode="auto">
          <a:xfrm>
            <a:off x="63500" y="-2773363"/>
            <a:ext cx="9525" cy="9525"/>
          </a:xfrm>
          <a:prstGeom prst="rect">
            <a:avLst/>
          </a:prstGeom>
          <a:noFill/>
        </p:spPr>
      </p:pic>
      <p:pic>
        <p:nvPicPr>
          <p:cNvPr id="61450" name="Picture 10" descr="http://t3.gstatic.com/images?q=tbn:ANd9GcTFs7XmjQxr_MTnEttlnR_VbK6bOdxgidbGJaX0ji4g452_FyUonwBA-d4A">
            <a:hlinkClick r:id="rId6"/>
          </p:cNvPr>
          <p:cNvPicPr>
            <a:picLocks noChangeAspect="1" noChangeArrowheads="1"/>
          </p:cNvPicPr>
          <p:nvPr/>
        </p:nvPicPr>
        <p:blipFill>
          <a:blip r:embed="rId7" cstate="print"/>
          <a:srcRect/>
          <a:stretch>
            <a:fillRect/>
          </a:stretch>
        </p:blipFill>
        <p:spPr bwMode="auto">
          <a:xfrm>
            <a:off x="7856392" y="1992376"/>
            <a:ext cx="838200" cy="827024"/>
          </a:xfrm>
          <a:prstGeom prst="rect">
            <a:avLst/>
          </a:prstGeom>
          <a:noFill/>
        </p:spPr>
      </p:pic>
      <p:sp>
        <p:nvSpPr>
          <p:cNvPr id="13" name="TextBox 8"/>
          <p:cNvSpPr txBox="1">
            <a:spLocks noChangeArrowheads="1"/>
          </p:cNvSpPr>
          <p:nvPr/>
        </p:nvSpPr>
        <p:spPr bwMode="auto">
          <a:xfrm>
            <a:off x="76200" y="0"/>
            <a:ext cx="7315200" cy="584775"/>
          </a:xfrm>
          <a:prstGeom prst="rect">
            <a:avLst/>
          </a:prstGeom>
          <a:noFill/>
          <a:ln w="9525">
            <a:noFill/>
            <a:miter lim="800000"/>
            <a:headEnd/>
            <a:tailEnd/>
          </a:ln>
        </p:spPr>
        <p:txBody>
          <a:bodyPr wrap="square">
            <a:spAutoFit/>
          </a:bodyPr>
          <a:lstStyle/>
          <a:p>
            <a:r>
              <a:rPr lang="en-US" sz="3200" b="1" dirty="0">
                <a:solidFill>
                  <a:schemeClr val="bg1"/>
                </a:solidFill>
                <a:latin typeface="Calibri" panose="020F0502020204030204" pitchFamily="34" charset="0"/>
                <a:ea typeface="Arial Unicode MS" pitchFamily="34" charset="-128"/>
                <a:cs typeface="Arial Unicode MS" pitchFamily="34" charset="-128"/>
              </a:rPr>
              <a:t>Interagency </a:t>
            </a:r>
            <a:r>
              <a:rPr lang="en-US" sz="3200" b="1" dirty="0" smtClean="0">
                <a:solidFill>
                  <a:schemeClr val="bg1"/>
                </a:solidFill>
                <a:latin typeface="Calibri" panose="020F0502020204030204" pitchFamily="34" charset="0"/>
                <a:ea typeface="Arial Unicode MS" pitchFamily="34" charset="-128"/>
                <a:cs typeface="Arial Unicode MS" pitchFamily="34" charset="-128"/>
              </a:rPr>
              <a:t>Investment Working </a:t>
            </a:r>
            <a:r>
              <a:rPr lang="en-US" sz="3200" b="1" dirty="0">
                <a:solidFill>
                  <a:schemeClr val="bg1"/>
                </a:solidFill>
                <a:latin typeface="Calibri" panose="020F0502020204030204" pitchFamily="34" charset="0"/>
                <a:ea typeface="Arial Unicode MS" pitchFamily="34" charset="-128"/>
                <a:cs typeface="Arial Unicode MS" pitchFamily="34" charset="-128"/>
              </a:rPr>
              <a:t>Group</a:t>
            </a:r>
          </a:p>
        </p:txBody>
      </p:sp>
      <p:sp>
        <p:nvSpPr>
          <p:cNvPr id="10"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3</a:t>
            </a:fld>
            <a:endParaRPr lang="en-US" dirty="0"/>
          </a:p>
        </p:txBody>
      </p:sp>
    </p:spTree>
    <p:extLst>
      <p:ext uri="{BB962C8B-B14F-4D97-AF65-F5344CB8AC3E}">
        <p14:creationId xmlns:p14="http://schemas.microsoft.com/office/powerpoint/2010/main" val="3021785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609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a:lstStyle>
          <a:p>
            <a:r>
              <a:rPr lang="en-US" sz="3200" b="1" dirty="0" smtClean="0">
                <a:latin typeface="Calibri" panose="020F0502020204030204" pitchFamily="34" charset="0"/>
              </a:rPr>
              <a:t>What is SelectUSA?</a:t>
            </a:r>
            <a:endParaRPr lang="en-US" sz="3200" b="1" dirty="0">
              <a:latin typeface="Calibri" panose="020F0502020204030204" pitchFamily="34" charset="0"/>
            </a:endParaRPr>
          </a:p>
        </p:txBody>
      </p:sp>
      <p:sp>
        <p:nvSpPr>
          <p:cNvPr id="3" name="Rectangle 2"/>
          <p:cNvSpPr/>
          <p:nvPr/>
        </p:nvSpPr>
        <p:spPr>
          <a:xfrm>
            <a:off x="762000" y="1371600"/>
            <a:ext cx="8229600" cy="2862322"/>
          </a:xfrm>
          <a:prstGeom prst="rect">
            <a:avLst/>
          </a:prstGeom>
        </p:spPr>
        <p:txBody>
          <a:bodyPr wrap="square">
            <a:spAutoFit/>
          </a:bodyPr>
          <a:lstStyle/>
          <a:p>
            <a:r>
              <a:rPr lang="en-US" sz="2000" b="1" dirty="0">
                <a:solidFill>
                  <a:srgbClr val="C00000"/>
                </a:solidFill>
                <a:latin typeface="Calibri" panose="020F0502020204030204" pitchFamily="34" charset="0"/>
              </a:rPr>
              <a:t>SelectUSA’s mission is to promote and facilitate business investment in the United States.  </a:t>
            </a:r>
            <a:endParaRPr lang="en-US" sz="2000" b="1" dirty="0" smtClean="0">
              <a:solidFill>
                <a:srgbClr val="C00000"/>
              </a:solidFill>
              <a:latin typeface="Calibri" panose="020F0502020204030204" pitchFamily="34" charset="0"/>
            </a:endParaRPr>
          </a:p>
          <a:p>
            <a:endParaRPr lang="en-US" sz="2000" b="1" dirty="0" smtClean="0">
              <a:solidFill>
                <a:srgbClr val="C00000"/>
              </a:solidFill>
              <a:latin typeface="Calibri" panose="020F0502020204030204" pitchFamily="34" charset="0"/>
            </a:endParaRPr>
          </a:p>
          <a:p>
            <a:pPr marL="7938" lvl="1" indent="-7938">
              <a:buClr>
                <a:srgbClr val="C00000"/>
              </a:buClr>
            </a:pPr>
            <a:r>
              <a:rPr lang="en-US" sz="2000" b="1" dirty="0" smtClean="0">
                <a:latin typeface="Calibri" pitchFamily="34" charset="0"/>
                <a:ea typeface="Arial Unicode MS" pitchFamily="34" charset="-128"/>
                <a:cs typeface="Arial Unicode MS" pitchFamily="34" charset="-128"/>
              </a:rPr>
              <a:t>We serve two Clients</a:t>
            </a:r>
            <a:r>
              <a:rPr lang="en-US" sz="2000" b="1" dirty="0">
                <a:latin typeface="Calibri" pitchFamily="34" charset="0"/>
                <a:ea typeface="Arial Unicode MS" pitchFamily="34" charset="-128"/>
                <a:cs typeface="Arial Unicode MS" pitchFamily="34" charset="-128"/>
              </a:rPr>
              <a:t>:</a:t>
            </a:r>
          </a:p>
          <a:p>
            <a:pPr marL="800100" lvl="1" indent="-342900">
              <a:buClr>
                <a:srgbClr val="C00000"/>
              </a:buClr>
              <a:buFont typeface="Wingdings" pitchFamily="2" charset="2"/>
              <a:buChar char="ü"/>
            </a:pPr>
            <a:r>
              <a:rPr lang="en-US" sz="2000" dirty="0">
                <a:latin typeface="Calibri" panose="020F0502020204030204" pitchFamily="34" charset="0"/>
              </a:rPr>
              <a:t>Companies (investors)</a:t>
            </a:r>
          </a:p>
          <a:p>
            <a:pPr marL="800100" lvl="1" indent="-342900">
              <a:buClr>
                <a:srgbClr val="C00000"/>
              </a:buClr>
              <a:buFont typeface="Wingdings" pitchFamily="2" charset="2"/>
              <a:buChar char="ü"/>
            </a:pPr>
            <a:r>
              <a:rPr lang="en-US" sz="2000" dirty="0">
                <a:latin typeface="Calibri" panose="020F0502020204030204" pitchFamily="34" charset="0"/>
              </a:rPr>
              <a:t>U.S. States, Regions, and Cities</a:t>
            </a:r>
          </a:p>
          <a:p>
            <a:pPr marL="800100" lvl="1" indent="-342900">
              <a:buClr>
                <a:srgbClr val="C00000"/>
              </a:buClr>
              <a:buFont typeface="Wingdings" pitchFamily="2" charset="2"/>
              <a:buChar char="ü"/>
            </a:pPr>
            <a:endParaRPr lang="en-US" sz="2000" dirty="0"/>
          </a:p>
          <a:p>
            <a:endParaRPr lang="en-US" sz="2000" b="1" dirty="0" smtClean="0">
              <a:solidFill>
                <a:srgbClr val="C00000"/>
              </a:solidFill>
              <a:latin typeface="Calibri" panose="020F0502020204030204" pitchFamily="34" charset="0"/>
            </a:endParaRPr>
          </a:p>
          <a:p>
            <a:endParaRPr lang="en-US" sz="2000" dirty="0"/>
          </a:p>
        </p:txBody>
      </p:sp>
      <p:sp>
        <p:nvSpPr>
          <p:cNvPr id="8"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4</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394"/>
          <a:stretch/>
        </p:blipFill>
        <p:spPr>
          <a:xfrm>
            <a:off x="3352800" y="4579679"/>
            <a:ext cx="2375991" cy="1744921"/>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774" r="3774" b="14629"/>
          <a:stretch/>
        </p:blipFill>
        <p:spPr>
          <a:xfrm>
            <a:off x="5791200" y="4572000"/>
            <a:ext cx="2722991" cy="1752600"/>
          </a:xfrm>
          <a:prstGeom prst="rect">
            <a:avLst/>
          </a:prstGeom>
        </p:spPr>
      </p:pic>
      <p:sp>
        <p:nvSpPr>
          <p:cNvPr id="7" name="TextBox 6"/>
          <p:cNvSpPr txBox="1"/>
          <p:nvPr/>
        </p:nvSpPr>
        <p:spPr>
          <a:xfrm>
            <a:off x="799069" y="3200400"/>
            <a:ext cx="8421131" cy="1354217"/>
          </a:xfrm>
          <a:prstGeom prst="rect">
            <a:avLst/>
          </a:prstGeom>
          <a:noFill/>
        </p:spPr>
        <p:txBody>
          <a:bodyPr wrap="square" rtlCol="0">
            <a:spAutoFit/>
          </a:bodyPr>
          <a:lstStyle/>
          <a:p>
            <a:pPr marL="0" lvl="1"/>
            <a:endParaRPr lang="en-US" sz="2000" dirty="0" smtClean="0">
              <a:latin typeface="Calibri" panose="020F0502020204030204" pitchFamily="34" charset="0"/>
            </a:endParaRPr>
          </a:p>
          <a:p>
            <a:pPr marL="0" lvl="1"/>
            <a:r>
              <a:rPr lang="en-US" sz="2000" b="1" dirty="0" smtClean="0">
                <a:latin typeface="Calibri" panose="020F0502020204030204" pitchFamily="34" charset="0"/>
              </a:rPr>
              <a:t>We deliver results:</a:t>
            </a:r>
            <a:r>
              <a:rPr lang="en-US" sz="2000" dirty="0" smtClean="0">
                <a:latin typeface="Calibri" panose="020F0502020204030204" pitchFamily="34" charset="0"/>
              </a:rPr>
              <a:t> From </a:t>
            </a:r>
            <a:r>
              <a:rPr lang="en-US" sz="2000" dirty="0">
                <a:latin typeface="Calibri" panose="020F0502020204030204" pitchFamily="34" charset="0"/>
              </a:rPr>
              <a:t>FY15Q1- FY15Q3, SelectUSA Clients </a:t>
            </a:r>
            <a:r>
              <a:rPr lang="en-US" sz="2000" dirty="0" smtClean="0">
                <a:latin typeface="Calibri" panose="020F0502020204030204" pitchFamily="34" charset="0"/>
              </a:rPr>
              <a:t>announced </a:t>
            </a:r>
            <a:r>
              <a:rPr lang="en-US" sz="2000" b="1" dirty="0" smtClean="0">
                <a:latin typeface="Calibri" panose="020F0502020204030204" pitchFamily="34" charset="0"/>
              </a:rPr>
              <a:t>49 </a:t>
            </a:r>
            <a:r>
              <a:rPr lang="en-US" sz="2000" b="1" dirty="0">
                <a:latin typeface="Calibri" panose="020F0502020204030204" pitchFamily="34" charset="0"/>
              </a:rPr>
              <a:t>projects</a:t>
            </a:r>
            <a:r>
              <a:rPr lang="en-US" sz="2000" dirty="0">
                <a:latin typeface="Calibri" panose="020F0502020204030204" pitchFamily="34" charset="0"/>
              </a:rPr>
              <a:t> totaling </a:t>
            </a:r>
            <a:r>
              <a:rPr lang="en-US" sz="2000" b="1" dirty="0">
                <a:latin typeface="Calibri" panose="020F0502020204030204" pitchFamily="34" charset="0"/>
              </a:rPr>
              <a:t>$4.1 </a:t>
            </a:r>
            <a:r>
              <a:rPr lang="en-US" sz="2000" b="1" dirty="0" smtClean="0">
                <a:latin typeface="Calibri" panose="020F0502020204030204" pitchFamily="34" charset="0"/>
              </a:rPr>
              <a:t>Billion, </a:t>
            </a:r>
            <a:r>
              <a:rPr lang="en-US" sz="2000" dirty="0" smtClean="0">
                <a:latin typeface="Calibri" panose="020F0502020204030204" pitchFamily="34" charset="0"/>
              </a:rPr>
              <a:t>accounting </a:t>
            </a:r>
            <a:r>
              <a:rPr lang="en-US" sz="2000" dirty="0">
                <a:latin typeface="Calibri" panose="020F0502020204030204" pitchFamily="34" charset="0"/>
              </a:rPr>
              <a:t>for an estimated </a:t>
            </a:r>
            <a:r>
              <a:rPr lang="en-US" sz="2000" b="1" dirty="0">
                <a:latin typeface="Calibri" panose="020F0502020204030204" pitchFamily="34" charset="0"/>
              </a:rPr>
              <a:t>11,278 jobs.</a:t>
            </a:r>
          </a:p>
          <a:p>
            <a:endParaRPr lang="en-US" sz="2000" dirty="0">
              <a:latin typeface="Calibri" panose="020F0502020204030204" pitchFamily="34" charset="0"/>
            </a:endParaRPr>
          </a:p>
        </p:txBody>
      </p:sp>
    </p:spTree>
    <p:extLst>
      <p:ext uri="{BB962C8B-B14F-4D97-AF65-F5344CB8AC3E}">
        <p14:creationId xmlns:p14="http://schemas.microsoft.com/office/powerpoint/2010/main" val="1305044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609600"/>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a:lstStyle>
          <a:p>
            <a:r>
              <a:rPr lang="en-US" sz="3200" b="1" dirty="0" smtClean="0">
                <a:latin typeface="Calibri" panose="020F0502020204030204" pitchFamily="34" charset="0"/>
              </a:rPr>
              <a:t>Who We are</a:t>
            </a:r>
            <a:endParaRPr lang="en-US" sz="3200" b="1" dirty="0">
              <a:latin typeface="Calibri" panose="020F0502020204030204" pitchFamily="34" charset="0"/>
            </a:endParaRPr>
          </a:p>
        </p:txBody>
      </p:sp>
      <p:sp>
        <p:nvSpPr>
          <p:cNvPr id="8"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5</a:t>
            </a:fld>
            <a:endParaRPr lang="en-US" dirty="0"/>
          </a:p>
        </p:txBody>
      </p:sp>
      <p:sp>
        <p:nvSpPr>
          <p:cNvPr id="4" name="Rectangle 3"/>
          <p:cNvSpPr/>
          <p:nvPr/>
        </p:nvSpPr>
        <p:spPr>
          <a:xfrm>
            <a:off x="622300" y="1371600"/>
            <a:ext cx="8064500" cy="4524315"/>
          </a:xfrm>
          <a:prstGeom prst="rect">
            <a:avLst/>
          </a:prstGeom>
        </p:spPr>
        <p:txBody>
          <a:bodyPr wrap="square">
            <a:spAutoFit/>
          </a:bodyPr>
          <a:lstStyle/>
          <a:p>
            <a:r>
              <a:rPr lang="en-US" sz="2400" b="1" dirty="0" smtClean="0">
                <a:solidFill>
                  <a:srgbClr val="C00000"/>
                </a:solidFill>
                <a:latin typeface="Calibri" pitchFamily="34" charset="0"/>
                <a:ea typeface="Arial Unicode MS" pitchFamily="34" charset="-128"/>
                <a:cs typeface="Arial Unicode MS" pitchFamily="34" charset="-128"/>
              </a:rPr>
              <a:t>Our Team</a:t>
            </a:r>
          </a:p>
          <a:p>
            <a:r>
              <a:rPr lang="en-US" sz="2400" dirty="0" smtClean="0">
                <a:latin typeface="Calibri" pitchFamily="34" charset="0"/>
                <a:ea typeface="Arial Unicode MS" pitchFamily="34" charset="-128"/>
                <a:cs typeface="Arial Unicode MS" pitchFamily="34" charset="-128"/>
              </a:rPr>
              <a:t>U.S. Department of Commerce – International Trade Administration</a:t>
            </a:r>
          </a:p>
          <a:p>
            <a:pPr marL="922338" lvl="1" indent="-465138">
              <a:buClr>
                <a:srgbClr val="C00000"/>
              </a:buClr>
              <a:buFont typeface="Wingdings" panose="05000000000000000000" pitchFamily="2" charset="2"/>
              <a:buChar char="ü"/>
            </a:pPr>
            <a:r>
              <a:rPr lang="en-US" sz="2400" dirty="0" smtClean="0">
                <a:latin typeface="Calibri" panose="020F0502020204030204" pitchFamily="34" charset="0"/>
              </a:rPr>
              <a:t>SelectUSA HQ</a:t>
            </a:r>
          </a:p>
          <a:p>
            <a:pPr marL="922338" lvl="1" indent="-465138">
              <a:buClr>
                <a:srgbClr val="C00000"/>
              </a:buClr>
              <a:buFont typeface="Wingdings" panose="05000000000000000000" pitchFamily="2" charset="2"/>
              <a:buChar char="ü"/>
            </a:pPr>
            <a:r>
              <a:rPr lang="en-US" sz="2400" dirty="0" smtClean="0">
                <a:latin typeface="Calibri" panose="020F0502020204030204" pitchFamily="34" charset="0"/>
              </a:rPr>
              <a:t>U.S. and Foreign Commercial Service</a:t>
            </a:r>
          </a:p>
          <a:p>
            <a:pPr>
              <a:buClr>
                <a:srgbClr val="C00000"/>
              </a:buClr>
            </a:pPr>
            <a:r>
              <a:rPr lang="en-US" sz="2400" dirty="0" smtClean="0">
                <a:latin typeface="Calibri" panose="020F0502020204030204" pitchFamily="34" charset="0"/>
              </a:rPr>
              <a:t>     </a:t>
            </a:r>
          </a:p>
          <a:p>
            <a:pPr>
              <a:buClr>
                <a:srgbClr val="C00000"/>
              </a:buClr>
            </a:pPr>
            <a:r>
              <a:rPr lang="en-US" sz="2400" b="1" dirty="0">
                <a:solidFill>
                  <a:srgbClr val="C00000"/>
                </a:solidFill>
                <a:latin typeface="Calibri" pitchFamily="34" charset="0"/>
                <a:ea typeface="Arial Unicode MS" pitchFamily="34" charset="-128"/>
                <a:cs typeface="Arial Unicode MS" pitchFamily="34" charset="-128"/>
              </a:rPr>
              <a:t>Our </a:t>
            </a:r>
            <a:r>
              <a:rPr lang="en-US" sz="2400" b="1" dirty="0" smtClean="0">
                <a:solidFill>
                  <a:srgbClr val="C00000"/>
                </a:solidFill>
                <a:latin typeface="Calibri" pitchFamily="34" charset="0"/>
                <a:ea typeface="Arial Unicode MS" pitchFamily="34" charset="-128"/>
                <a:cs typeface="Arial Unicode MS" pitchFamily="34" charset="-128"/>
              </a:rPr>
              <a:t>Network</a:t>
            </a:r>
            <a:endParaRPr lang="en-US" sz="2400" dirty="0" smtClean="0">
              <a:latin typeface="Calibri" panose="020F0502020204030204" pitchFamily="34" charset="0"/>
            </a:endParaRPr>
          </a:p>
          <a:p>
            <a:pPr>
              <a:buClr>
                <a:srgbClr val="C00000"/>
              </a:buClr>
            </a:pPr>
            <a:r>
              <a:rPr lang="en-US" sz="2400" dirty="0">
                <a:latin typeface="Calibri" panose="020F0502020204030204" pitchFamily="34" charset="0"/>
              </a:rPr>
              <a:t> </a:t>
            </a:r>
            <a:r>
              <a:rPr lang="en-US" sz="2400" dirty="0" smtClean="0">
                <a:latin typeface="Calibri" panose="020F0502020204030204" pitchFamily="34" charset="0"/>
              </a:rPr>
              <a:t>    Inter-Agency Investment Working Group</a:t>
            </a:r>
          </a:p>
          <a:p>
            <a:pPr marL="742950" lvl="2" indent="-285750">
              <a:buClr>
                <a:srgbClr val="C00000"/>
              </a:buClr>
              <a:buFont typeface="Wingdings" panose="05000000000000000000" pitchFamily="2" charset="2"/>
              <a:buChar char="ü"/>
            </a:pPr>
            <a:r>
              <a:rPr lang="en-US" sz="2400" dirty="0">
                <a:latin typeface="Calibri" panose="020F0502020204030204" pitchFamily="34" charset="0"/>
              </a:rPr>
              <a:t>U.S. State Department, Embassy &amp; consulate Personnel</a:t>
            </a:r>
          </a:p>
          <a:p>
            <a:pPr>
              <a:buClr>
                <a:srgbClr val="C00000"/>
              </a:buClr>
            </a:pPr>
            <a:endParaRPr lang="en-US" sz="2400" dirty="0" smtClean="0">
              <a:latin typeface="Calibri" panose="020F0502020204030204" pitchFamily="34" charset="0"/>
            </a:endParaRPr>
          </a:p>
          <a:p>
            <a:pPr>
              <a:buClr>
                <a:srgbClr val="C00000"/>
              </a:buClr>
            </a:pPr>
            <a:endParaRPr lang="en-US" sz="2400" dirty="0">
              <a:latin typeface="Calibri" panose="020F0502020204030204" pitchFamily="34" charset="0"/>
            </a:endParaRPr>
          </a:p>
          <a:p>
            <a:pPr lvl="1">
              <a:buClr>
                <a:srgbClr val="C00000"/>
              </a:buClr>
            </a:pPr>
            <a:endParaRPr lang="en-US" sz="2400" dirty="0">
              <a:latin typeface="Calibri" panose="020F0502020204030204" pitchFamily="34" charset="0"/>
            </a:endParaRPr>
          </a:p>
        </p:txBody>
      </p:sp>
    </p:spTree>
    <p:extLst>
      <p:ext uri="{BB962C8B-B14F-4D97-AF65-F5344CB8AC3E}">
        <p14:creationId xmlns:p14="http://schemas.microsoft.com/office/powerpoint/2010/main" val="2594329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382000" cy="1061829"/>
          </a:xfrm>
          <a:prstGeom prst="rect">
            <a:avLst/>
          </a:prstGeom>
        </p:spPr>
        <p:txBody>
          <a:bodyPr wrap="square">
            <a:spAutoFit/>
          </a:bodyPr>
          <a:lstStyle/>
          <a:p>
            <a:endParaRPr lang="en-US" sz="900" dirty="0">
              <a:latin typeface="Calibri" panose="020F0502020204030204" pitchFamily="34" charset="0"/>
            </a:endParaRPr>
          </a:p>
          <a:p>
            <a:r>
              <a:rPr lang="en-US" dirty="0">
                <a:latin typeface="Calibri" panose="020F0502020204030204" pitchFamily="34" charset="0"/>
              </a:rPr>
              <a:t>SelectUSA is represented through the </a:t>
            </a:r>
            <a:r>
              <a:rPr lang="en-US" b="1" dirty="0" smtClean="0">
                <a:latin typeface="Calibri" panose="020F0502020204030204" pitchFamily="34" charset="0"/>
              </a:rPr>
              <a:t>Foreign </a:t>
            </a:r>
            <a:r>
              <a:rPr lang="en-US" b="1" dirty="0">
                <a:latin typeface="Calibri" panose="020F0502020204030204" pitchFamily="34" charset="0"/>
              </a:rPr>
              <a:t>Commercial </a:t>
            </a:r>
            <a:r>
              <a:rPr lang="en-US" b="1" dirty="0" smtClean="0">
                <a:latin typeface="Calibri" panose="020F0502020204030204" pitchFamily="34" charset="0"/>
              </a:rPr>
              <a:t>Service </a:t>
            </a:r>
            <a:r>
              <a:rPr lang="en-US" dirty="0" smtClean="0">
                <a:latin typeface="Calibri" panose="020F0502020204030204" pitchFamily="34" charset="0"/>
              </a:rPr>
              <a:t>in circa 75 offices around the world, including </a:t>
            </a:r>
            <a:r>
              <a:rPr lang="en-US" b="1" dirty="0" smtClean="0">
                <a:latin typeface="Calibri" panose="020F0502020204030204" pitchFamily="34" charset="0"/>
              </a:rPr>
              <a:t>12 in-market investment specialists dedicated to </a:t>
            </a:r>
            <a:r>
              <a:rPr lang="en-US" b="1" dirty="0" err="1" smtClean="0">
                <a:latin typeface="Calibri" panose="020F0502020204030204" pitchFamily="34" charset="0"/>
              </a:rPr>
              <a:t>SelectUSA</a:t>
            </a:r>
            <a:endParaRPr lang="en-US"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16092937"/>
              </p:ext>
            </p:extLst>
          </p:nvPr>
        </p:nvGraphicFramePr>
        <p:xfrm>
          <a:off x="533400" y="2438400"/>
          <a:ext cx="3982085" cy="3995420"/>
        </p:xfrm>
        <a:graphic>
          <a:graphicData uri="http://schemas.openxmlformats.org/drawingml/2006/table">
            <a:tbl>
              <a:tblPr firstRow="1" firstCol="1" bandRow="1">
                <a:tableStyleId>{5C22544A-7EE6-4342-B048-85BDC9FD1C3A}</a:tableStyleId>
              </a:tblPr>
              <a:tblGrid>
                <a:gridCol w="1926590"/>
                <a:gridCol w="2055495"/>
              </a:tblGrid>
              <a:tr h="382270">
                <a:tc>
                  <a:txBody>
                    <a:bodyPr/>
                    <a:lstStyle/>
                    <a:p>
                      <a:pPr marL="0" marR="0" algn="ctr">
                        <a:lnSpc>
                          <a:spcPct val="115000"/>
                        </a:lnSpc>
                        <a:spcBef>
                          <a:spcPts val="0"/>
                        </a:spcBef>
                        <a:spcAft>
                          <a:spcPts val="0"/>
                        </a:spcAft>
                      </a:pPr>
                      <a:r>
                        <a:rPr lang="en-US" sz="1400" dirty="0">
                          <a:effectLst/>
                        </a:rPr>
                        <a:t>Region</a:t>
                      </a:r>
                      <a:endParaRPr lang="en-US" sz="1100" dirty="0">
                        <a:effectLst/>
                        <a:latin typeface="Calibri"/>
                        <a:ea typeface="Calibri"/>
                        <a:cs typeface="Times New Roman"/>
                      </a:endParaRPr>
                    </a:p>
                  </a:txBody>
                  <a:tcPr marL="164465" marR="73025" marT="0" marB="0" anchor="ctr"/>
                </a:tc>
                <a:tc>
                  <a:txBody>
                    <a:bodyPr/>
                    <a:lstStyle/>
                    <a:p>
                      <a:pPr marL="0" marR="0" algn="ctr">
                        <a:lnSpc>
                          <a:spcPct val="115000"/>
                        </a:lnSpc>
                        <a:spcBef>
                          <a:spcPts val="0"/>
                        </a:spcBef>
                        <a:spcAft>
                          <a:spcPts val="0"/>
                        </a:spcAft>
                      </a:pPr>
                      <a:r>
                        <a:rPr lang="en-US" sz="1400" dirty="0">
                          <a:effectLst/>
                        </a:rPr>
                        <a:t>Portfolio Manager</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Central and Eastern Europe</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a:effectLst/>
                        </a:rPr>
                        <a:t>David Campbell</a:t>
                      </a:r>
                    </a:p>
                    <a:p>
                      <a:pPr marL="0" marR="0">
                        <a:lnSpc>
                          <a:spcPct val="115000"/>
                        </a:lnSpc>
                        <a:spcBef>
                          <a:spcPts val="0"/>
                        </a:spcBef>
                        <a:spcAft>
                          <a:spcPts val="0"/>
                        </a:spcAft>
                      </a:pPr>
                      <a:r>
                        <a:rPr lang="en-US" sz="1000" u="sng" dirty="0">
                          <a:effectLst/>
                          <a:hlinkClick r:id="rId2"/>
                        </a:rPr>
                        <a:t>David.Campbell@trade.gov</a:t>
                      </a:r>
                      <a:endParaRPr lang="en-US" sz="1100" dirty="0">
                        <a:effectLst/>
                      </a:endParaRPr>
                    </a:p>
                    <a:p>
                      <a:pPr marL="0" marR="0">
                        <a:lnSpc>
                          <a:spcPct val="115000"/>
                        </a:lnSpc>
                        <a:spcBef>
                          <a:spcPts val="0"/>
                        </a:spcBef>
                        <a:spcAft>
                          <a:spcPts val="0"/>
                        </a:spcAft>
                      </a:pPr>
                      <a:r>
                        <a:rPr lang="en-US" sz="1000" u="none" strike="noStrike" dirty="0">
                          <a:effectLst/>
                        </a:rPr>
                        <a:t>(202) 482-4750</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Greater China Region</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a:effectLst/>
                        </a:rPr>
                        <a:t>John McKiel</a:t>
                      </a:r>
                    </a:p>
                    <a:p>
                      <a:pPr marL="0" marR="0">
                        <a:lnSpc>
                          <a:spcPct val="115000"/>
                        </a:lnSpc>
                        <a:spcBef>
                          <a:spcPts val="0"/>
                        </a:spcBef>
                        <a:spcAft>
                          <a:spcPts val="0"/>
                        </a:spcAft>
                      </a:pPr>
                      <a:r>
                        <a:rPr lang="en-US" sz="1000" u="sng" dirty="0">
                          <a:effectLst/>
                          <a:hlinkClick r:id="rId3"/>
                        </a:rPr>
                        <a:t>John.McKiel@trade.gov</a:t>
                      </a:r>
                      <a:endParaRPr lang="en-US" sz="1100" dirty="0">
                        <a:effectLst/>
                      </a:endParaRPr>
                    </a:p>
                    <a:p>
                      <a:pPr marL="0" marR="0">
                        <a:lnSpc>
                          <a:spcPct val="115000"/>
                        </a:lnSpc>
                        <a:spcBef>
                          <a:spcPts val="0"/>
                        </a:spcBef>
                        <a:spcAft>
                          <a:spcPts val="0"/>
                        </a:spcAft>
                      </a:pPr>
                      <a:r>
                        <a:rPr lang="en-US" sz="1000" u="none" strike="noStrike" dirty="0">
                          <a:effectLst/>
                        </a:rPr>
                        <a:t>(202) 482-0648</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France &amp; Benelux</a:t>
                      </a:r>
                      <a:endParaRPr lang="en-US" sz="1100" dirty="0">
                        <a:effectLst/>
                        <a:latin typeface="Calibri"/>
                        <a:ea typeface="Calibri"/>
                        <a:cs typeface="Times New Roman"/>
                      </a:endParaRPr>
                    </a:p>
                  </a:txBody>
                  <a:tcPr marL="164465" marR="73025" marT="0" marB="0" anchor="ctr">
                    <a:solidFill>
                      <a:schemeClr val="accent1"/>
                    </a:solidFill>
                  </a:tcPr>
                </a:tc>
                <a:tc>
                  <a:txBody>
                    <a:bodyPr/>
                    <a:lstStyle/>
                    <a:p>
                      <a:pPr marL="0" marR="0">
                        <a:lnSpc>
                          <a:spcPct val="115000"/>
                        </a:lnSpc>
                        <a:spcBef>
                          <a:spcPts val="0"/>
                        </a:spcBef>
                        <a:spcAft>
                          <a:spcPts val="0"/>
                        </a:spcAft>
                      </a:pPr>
                      <a:r>
                        <a:rPr lang="en-US" sz="1100" dirty="0">
                          <a:effectLst/>
                        </a:rPr>
                        <a:t>Nathan Regan</a:t>
                      </a:r>
                    </a:p>
                    <a:p>
                      <a:pPr marL="0" marR="0">
                        <a:lnSpc>
                          <a:spcPct val="115000"/>
                        </a:lnSpc>
                        <a:spcBef>
                          <a:spcPts val="0"/>
                        </a:spcBef>
                        <a:spcAft>
                          <a:spcPts val="0"/>
                        </a:spcAft>
                      </a:pPr>
                      <a:r>
                        <a:rPr lang="en-US" sz="1000" u="sng" dirty="0">
                          <a:effectLst/>
                          <a:hlinkClick r:id="rId4"/>
                        </a:rPr>
                        <a:t>Nathan.Regan@trade.gov</a:t>
                      </a:r>
                      <a:endParaRPr lang="en-US" sz="1100" dirty="0">
                        <a:effectLst/>
                      </a:endParaRPr>
                    </a:p>
                    <a:p>
                      <a:pPr marL="0" marR="0">
                        <a:lnSpc>
                          <a:spcPct val="115000"/>
                        </a:lnSpc>
                        <a:spcBef>
                          <a:spcPts val="0"/>
                        </a:spcBef>
                        <a:spcAft>
                          <a:spcPts val="0"/>
                        </a:spcAft>
                      </a:pPr>
                      <a:r>
                        <a:rPr lang="en-US" sz="1000" dirty="0">
                          <a:effectLst/>
                        </a:rPr>
                        <a:t>(202) 482-7805</a:t>
                      </a:r>
                      <a:endParaRPr lang="en-US" sz="1100" dirty="0">
                        <a:effectLst/>
                        <a:latin typeface="Calibri"/>
                        <a:ea typeface="Calibri"/>
                        <a:cs typeface="Times New Roman"/>
                      </a:endParaRPr>
                    </a:p>
                  </a:txBody>
                  <a:tcPr marL="164465" marR="73025" marT="0" marB="0" anchor="ctr">
                    <a:solidFill>
                      <a:srgbClr val="CCCEDA"/>
                    </a:solidFill>
                  </a:tcPr>
                </a:tc>
              </a:tr>
              <a:tr h="722630">
                <a:tc>
                  <a:txBody>
                    <a:bodyPr/>
                    <a:lstStyle/>
                    <a:p>
                      <a:pPr marL="0" marR="0" algn="ctr">
                        <a:lnSpc>
                          <a:spcPct val="115000"/>
                        </a:lnSpc>
                        <a:spcBef>
                          <a:spcPts val="0"/>
                        </a:spcBef>
                        <a:spcAft>
                          <a:spcPts val="0"/>
                        </a:spcAft>
                      </a:pPr>
                      <a:r>
                        <a:rPr lang="en-US" sz="1300" dirty="0">
                          <a:effectLst/>
                        </a:rPr>
                        <a:t>Japan, Korea &amp; ASEAN</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a:effectLst/>
                        </a:rPr>
                        <a:t>Keida Ackerman</a:t>
                      </a:r>
                    </a:p>
                    <a:p>
                      <a:pPr marL="0" marR="0">
                        <a:lnSpc>
                          <a:spcPct val="115000"/>
                        </a:lnSpc>
                        <a:spcBef>
                          <a:spcPts val="0"/>
                        </a:spcBef>
                        <a:spcAft>
                          <a:spcPts val="0"/>
                        </a:spcAft>
                      </a:pPr>
                      <a:r>
                        <a:rPr lang="en-US" sz="1000" u="sng" dirty="0">
                          <a:effectLst/>
                          <a:hlinkClick r:id="rId5"/>
                        </a:rPr>
                        <a:t>Keida.Ackerman@trade.gov</a:t>
                      </a:r>
                      <a:endParaRPr lang="en-US" sz="1100" dirty="0">
                        <a:effectLst/>
                      </a:endParaRPr>
                    </a:p>
                    <a:p>
                      <a:pPr marL="0" marR="0">
                        <a:lnSpc>
                          <a:spcPct val="115000"/>
                        </a:lnSpc>
                        <a:spcBef>
                          <a:spcPts val="0"/>
                        </a:spcBef>
                        <a:spcAft>
                          <a:spcPts val="0"/>
                        </a:spcAft>
                      </a:pPr>
                      <a:r>
                        <a:rPr lang="en-US" sz="1000" u="none" strike="noStrike" dirty="0">
                          <a:effectLst/>
                        </a:rPr>
                        <a:t>(202) 482-0850</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Middle East &amp; Africa</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a:effectLst/>
                        </a:rPr>
                        <a:t>Steve Miller</a:t>
                      </a:r>
                    </a:p>
                    <a:p>
                      <a:pPr marL="0" marR="0">
                        <a:lnSpc>
                          <a:spcPct val="115000"/>
                        </a:lnSpc>
                        <a:spcBef>
                          <a:spcPts val="0"/>
                        </a:spcBef>
                        <a:spcAft>
                          <a:spcPts val="0"/>
                        </a:spcAft>
                      </a:pPr>
                      <a:r>
                        <a:rPr lang="en-US" sz="1000" u="sng" dirty="0">
                          <a:effectLst/>
                          <a:hlinkClick r:id="rId6"/>
                        </a:rPr>
                        <a:t>Steve.Miller@trade.gov</a:t>
                      </a:r>
                      <a:endParaRPr lang="en-US" sz="1100" dirty="0">
                        <a:effectLst/>
                      </a:endParaRPr>
                    </a:p>
                    <a:p>
                      <a:pPr marL="0" marR="0">
                        <a:lnSpc>
                          <a:spcPct val="115000"/>
                        </a:lnSpc>
                        <a:spcBef>
                          <a:spcPts val="0"/>
                        </a:spcBef>
                        <a:spcAft>
                          <a:spcPts val="0"/>
                        </a:spcAft>
                      </a:pPr>
                      <a:r>
                        <a:rPr lang="en-US" sz="1000" u="none" strike="noStrike" dirty="0">
                          <a:effectLst/>
                        </a:rPr>
                        <a:t>(202) 482-0978</a:t>
                      </a:r>
                      <a:endParaRPr lang="en-US" sz="1100" dirty="0">
                        <a:effectLst/>
                        <a:latin typeface="Calibri"/>
                        <a:ea typeface="Calibri"/>
                        <a:cs typeface="Times New Roman"/>
                      </a:endParaRPr>
                    </a:p>
                  </a:txBody>
                  <a:tcPr marL="164465" marR="73025"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35993560"/>
              </p:ext>
            </p:extLst>
          </p:nvPr>
        </p:nvGraphicFramePr>
        <p:xfrm>
          <a:off x="4724400" y="2438400"/>
          <a:ext cx="3982085" cy="3994150"/>
        </p:xfrm>
        <a:graphic>
          <a:graphicData uri="http://schemas.openxmlformats.org/drawingml/2006/table">
            <a:tbl>
              <a:tblPr firstRow="1" firstCol="1" bandRow="1">
                <a:tableStyleId>{5C22544A-7EE6-4342-B048-85BDC9FD1C3A}</a:tableStyleId>
              </a:tblPr>
              <a:tblGrid>
                <a:gridCol w="1926590"/>
                <a:gridCol w="2055495"/>
              </a:tblGrid>
              <a:tr h="381000">
                <a:tc>
                  <a:txBody>
                    <a:bodyPr/>
                    <a:lstStyle/>
                    <a:p>
                      <a:pPr marL="0" marR="0" algn="ctr">
                        <a:lnSpc>
                          <a:spcPct val="115000"/>
                        </a:lnSpc>
                        <a:spcBef>
                          <a:spcPts val="0"/>
                        </a:spcBef>
                        <a:spcAft>
                          <a:spcPts val="0"/>
                        </a:spcAft>
                      </a:pPr>
                      <a:r>
                        <a:rPr lang="en-US" sz="1400" dirty="0">
                          <a:effectLst/>
                        </a:rPr>
                        <a:t>Region</a:t>
                      </a:r>
                      <a:endParaRPr lang="en-US" sz="1100" dirty="0">
                        <a:effectLst/>
                        <a:latin typeface="Calibri"/>
                        <a:ea typeface="Calibri"/>
                        <a:cs typeface="Times New Roman"/>
                      </a:endParaRPr>
                    </a:p>
                  </a:txBody>
                  <a:tcPr marL="164465" marR="73025" marT="0" marB="0" anchor="ctr"/>
                </a:tc>
                <a:tc>
                  <a:txBody>
                    <a:bodyPr/>
                    <a:lstStyle/>
                    <a:p>
                      <a:pPr marL="0" marR="0" algn="ctr">
                        <a:lnSpc>
                          <a:spcPct val="115000"/>
                        </a:lnSpc>
                        <a:spcBef>
                          <a:spcPts val="0"/>
                        </a:spcBef>
                        <a:spcAft>
                          <a:spcPts val="0"/>
                        </a:spcAft>
                      </a:pPr>
                      <a:r>
                        <a:rPr lang="en-US" sz="1400" dirty="0">
                          <a:effectLst/>
                        </a:rPr>
                        <a:t>Portfolio Manager</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Nordics &amp; Baltics</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a:effectLst/>
                        </a:rPr>
                        <a:t>Alev Gunay</a:t>
                      </a:r>
                    </a:p>
                    <a:p>
                      <a:pPr marL="0" marR="0">
                        <a:lnSpc>
                          <a:spcPct val="115000"/>
                        </a:lnSpc>
                        <a:spcBef>
                          <a:spcPts val="0"/>
                        </a:spcBef>
                        <a:spcAft>
                          <a:spcPts val="0"/>
                        </a:spcAft>
                      </a:pPr>
                      <a:r>
                        <a:rPr lang="en-US" sz="1000" u="sng" dirty="0">
                          <a:effectLst/>
                          <a:hlinkClick r:id="rId7"/>
                        </a:rPr>
                        <a:t>Alev.Gunay@trade.gov</a:t>
                      </a:r>
                      <a:endParaRPr lang="en-US" sz="1100" dirty="0">
                        <a:effectLst/>
                      </a:endParaRPr>
                    </a:p>
                    <a:p>
                      <a:pPr marL="0" marR="0">
                        <a:lnSpc>
                          <a:spcPct val="115000"/>
                        </a:lnSpc>
                        <a:spcBef>
                          <a:spcPts val="0"/>
                        </a:spcBef>
                        <a:spcAft>
                          <a:spcPts val="0"/>
                        </a:spcAft>
                      </a:pPr>
                      <a:r>
                        <a:rPr lang="en-US" sz="1000" dirty="0">
                          <a:effectLst/>
                        </a:rPr>
                        <a:t>(202) 482-4692</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South Asia &amp; Pacific</a:t>
                      </a:r>
                      <a:endParaRPr lang="en-US" sz="1100" dirty="0">
                        <a:effectLst/>
                        <a:latin typeface="Calibri"/>
                        <a:ea typeface="Calibri"/>
                        <a:cs typeface="Times New Roman"/>
                      </a:endParaRPr>
                    </a:p>
                  </a:txBody>
                  <a:tcPr marL="164465" marR="73025"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100" dirty="0">
                          <a:effectLst/>
                        </a:rPr>
                        <a:t>Seth Isenberg</a:t>
                      </a:r>
                    </a:p>
                    <a:p>
                      <a:pPr marL="0" marR="0">
                        <a:lnSpc>
                          <a:spcPct val="115000"/>
                        </a:lnSpc>
                        <a:spcBef>
                          <a:spcPts val="0"/>
                        </a:spcBef>
                        <a:spcAft>
                          <a:spcPts val="0"/>
                        </a:spcAft>
                      </a:pPr>
                      <a:r>
                        <a:rPr lang="en-US" sz="1000" u="sng" dirty="0">
                          <a:effectLst/>
                          <a:hlinkClick r:id="rId8"/>
                        </a:rPr>
                        <a:t>Seth.Isenberg@trade.gov</a:t>
                      </a:r>
                      <a:endParaRPr lang="en-US" sz="1100" dirty="0">
                        <a:effectLst/>
                      </a:endParaRPr>
                    </a:p>
                    <a:p>
                      <a:pPr marL="0" marR="0">
                        <a:lnSpc>
                          <a:spcPct val="115000"/>
                        </a:lnSpc>
                        <a:spcBef>
                          <a:spcPts val="0"/>
                        </a:spcBef>
                        <a:spcAft>
                          <a:spcPts val="0"/>
                        </a:spcAft>
                      </a:pPr>
                      <a:r>
                        <a:rPr lang="en-US" sz="1000" u="none" strike="noStrike" dirty="0">
                          <a:effectLst/>
                        </a:rPr>
                        <a:t>(202) 482-0588</a:t>
                      </a:r>
                      <a:endParaRPr lang="en-US" sz="1100" dirty="0">
                        <a:effectLst/>
                        <a:latin typeface="Calibri"/>
                        <a:ea typeface="Calibri"/>
                        <a:cs typeface="Times New Roman"/>
                      </a:endParaRPr>
                    </a:p>
                  </a:txBody>
                  <a:tcPr marL="164465" marR="73025" marT="0" marB="0" anchor="ctr">
                    <a:solidFill>
                      <a:srgbClr val="7BABF3"/>
                    </a:solidFill>
                  </a:tcPr>
                </a:tc>
              </a:tr>
              <a:tr h="722630">
                <a:tc>
                  <a:txBody>
                    <a:bodyPr/>
                    <a:lstStyle/>
                    <a:p>
                      <a:pPr marL="0" marR="0" algn="ctr">
                        <a:lnSpc>
                          <a:spcPct val="115000"/>
                        </a:lnSpc>
                        <a:spcBef>
                          <a:spcPts val="0"/>
                        </a:spcBef>
                        <a:spcAft>
                          <a:spcPts val="0"/>
                        </a:spcAft>
                      </a:pPr>
                      <a:r>
                        <a:rPr lang="en-US" sz="1300" dirty="0">
                          <a:effectLst/>
                        </a:rPr>
                        <a:t>Southern Europe</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smtClean="0">
                          <a:effectLst/>
                        </a:rPr>
                        <a:t>Alev Gunay</a:t>
                      </a:r>
                    </a:p>
                    <a:p>
                      <a:pPr marL="0" marR="0">
                        <a:lnSpc>
                          <a:spcPct val="115000"/>
                        </a:lnSpc>
                        <a:spcBef>
                          <a:spcPts val="0"/>
                        </a:spcBef>
                        <a:spcAft>
                          <a:spcPts val="0"/>
                        </a:spcAft>
                      </a:pPr>
                      <a:r>
                        <a:rPr lang="en-US" sz="1100" u="sng" dirty="0" smtClean="0">
                          <a:effectLst/>
                          <a:hlinkClick r:id="rId7"/>
                        </a:rPr>
                        <a:t>Alev.Gunay@trade.gov</a:t>
                      </a:r>
                      <a:endParaRPr lang="en-US" sz="1100" dirty="0" smtClean="0">
                        <a:effectLst/>
                      </a:endParaRPr>
                    </a:p>
                    <a:p>
                      <a:pPr marL="0" marR="0">
                        <a:lnSpc>
                          <a:spcPct val="115000"/>
                        </a:lnSpc>
                        <a:spcBef>
                          <a:spcPts val="0"/>
                        </a:spcBef>
                        <a:spcAft>
                          <a:spcPts val="0"/>
                        </a:spcAft>
                      </a:pPr>
                      <a:r>
                        <a:rPr lang="en-US" sz="1100" dirty="0" smtClean="0">
                          <a:effectLst/>
                        </a:rPr>
                        <a:t>(202) 482-4692</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r>
                        <a:rPr lang="en-US" sz="1300" dirty="0">
                          <a:effectLst/>
                        </a:rPr>
                        <a:t>United Kingdom, Ireland, Russia, &amp; Eastern Europe</a:t>
                      </a:r>
                      <a:endParaRPr lang="en-US" sz="1100" dirty="0">
                        <a:effectLst/>
                        <a:latin typeface="Calibri"/>
                        <a:ea typeface="Calibri"/>
                        <a:cs typeface="Times New Roman"/>
                      </a:endParaRPr>
                    </a:p>
                  </a:txBody>
                  <a:tcPr marL="164465" marR="73025" marT="0" marB="0" anchor="ctr"/>
                </a:tc>
                <a:tc>
                  <a:txBody>
                    <a:bodyPr/>
                    <a:lstStyle/>
                    <a:p>
                      <a:pPr marL="0" marR="0">
                        <a:lnSpc>
                          <a:spcPct val="115000"/>
                        </a:lnSpc>
                        <a:spcBef>
                          <a:spcPts val="0"/>
                        </a:spcBef>
                        <a:spcAft>
                          <a:spcPts val="0"/>
                        </a:spcAft>
                      </a:pPr>
                      <a:r>
                        <a:rPr lang="en-US" sz="1100" dirty="0">
                          <a:effectLst/>
                        </a:rPr>
                        <a:t>Diana Fonovich</a:t>
                      </a:r>
                    </a:p>
                    <a:p>
                      <a:pPr marL="0" marR="0">
                        <a:lnSpc>
                          <a:spcPct val="115000"/>
                        </a:lnSpc>
                        <a:spcBef>
                          <a:spcPts val="0"/>
                        </a:spcBef>
                        <a:spcAft>
                          <a:spcPts val="0"/>
                        </a:spcAft>
                      </a:pPr>
                      <a:r>
                        <a:rPr lang="en-US" sz="1000" u="sng" dirty="0">
                          <a:effectLst/>
                          <a:hlinkClick r:id="rId9"/>
                        </a:rPr>
                        <a:t>Diana.Fonovich@trade.gov</a:t>
                      </a:r>
                      <a:endParaRPr lang="en-US" sz="1100" dirty="0">
                        <a:effectLst/>
                      </a:endParaRPr>
                    </a:p>
                    <a:p>
                      <a:pPr marL="0" marR="0">
                        <a:lnSpc>
                          <a:spcPct val="115000"/>
                        </a:lnSpc>
                        <a:spcBef>
                          <a:spcPts val="0"/>
                        </a:spcBef>
                        <a:spcAft>
                          <a:spcPts val="0"/>
                        </a:spcAft>
                      </a:pPr>
                      <a:r>
                        <a:rPr lang="en-US" sz="1000" dirty="0">
                          <a:effectLst/>
                        </a:rPr>
                        <a:t>(202) 302-6812</a:t>
                      </a:r>
                      <a:endParaRPr lang="en-US" sz="1100" dirty="0">
                        <a:effectLst/>
                        <a:latin typeface="Calibri"/>
                        <a:ea typeface="Calibri"/>
                        <a:cs typeface="Times New Roman"/>
                      </a:endParaRPr>
                    </a:p>
                  </a:txBody>
                  <a:tcPr marL="164465" marR="73025" marT="0" marB="0" anchor="ctr"/>
                </a:tc>
              </a:tr>
              <a:tr h="722630">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p>
                      <a:r>
                        <a:rPr lang="en-US" sz="1300" b="1" kern="1200" dirty="0" smtClean="0">
                          <a:solidFill>
                            <a:schemeClr val="lt1"/>
                          </a:solidFill>
                          <a:effectLst/>
                          <a:latin typeface="+mn-lt"/>
                          <a:ea typeface="+mn-ea"/>
                          <a:cs typeface="+mn-cs"/>
                        </a:rPr>
                        <a:t>Western </a:t>
                      </a:r>
                      <a:r>
                        <a:rPr lang="en-US" sz="1300" b="1" kern="1200" dirty="0">
                          <a:solidFill>
                            <a:schemeClr val="lt1"/>
                          </a:solidFill>
                          <a:effectLst/>
                          <a:latin typeface="+mn-lt"/>
                          <a:ea typeface="+mn-ea"/>
                          <a:cs typeface="+mn-cs"/>
                        </a:rPr>
                        <a:t>Hemisphere </a:t>
                      </a:r>
                    </a:p>
                  </a:txBody>
                  <a:tcPr marL="164465" marR="73025" marT="0" marB="0" anchor="ctr"/>
                </a:tc>
                <a:tc>
                  <a:txBody>
                    <a:bodyPr/>
                    <a:lstStyle/>
                    <a:p>
                      <a:pPr marL="0" marR="0">
                        <a:lnSpc>
                          <a:spcPct val="115000"/>
                        </a:lnSpc>
                        <a:spcBef>
                          <a:spcPts val="0"/>
                        </a:spcBef>
                        <a:spcAft>
                          <a:spcPts val="0"/>
                        </a:spcAft>
                      </a:pPr>
                      <a:r>
                        <a:rPr lang="en-US" sz="1100" b="0" dirty="0">
                          <a:effectLst/>
                          <a:latin typeface="Calibri"/>
                          <a:ea typeface="Calibri"/>
                          <a:cs typeface="Times New Roman"/>
                        </a:rPr>
                        <a:t>Rebecca </a:t>
                      </a:r>
                      <a:r>
                        <a:rPr lang="en-US" sz="1100" b="0" dirty="0" smtClean="0">
                          <a:effectLst/>
                          <a:latin typeface="Calibri"/>
                          <a:ea typeface="Calibri"/>
                          <a:cs typeface="Times New Roman"/>
                        </a:rPr>
                        <a:t>Moudry</a:t>
                      </a:r>
                      <a:endParaRPr lang="en-US" sz="1100" b="0" dirty="0">
                        <a:effectLst/>
                        <a:latin typeface="Calibri"/>
                        <a:ea typeface="Calibri"/>
                        <a:cs typeface="Times New Roman"/>
                      </a:endParaRPr>
                    </a:p>
                    <a:p>
                      <a:pPr marL="0" marR="0">
                        <a:lnSpc>
                          <a:spcPct val="115000"/>
                        </a:lnSpc>
                        <a:spcBef>
                          <a:spcPts val="0"/>
                        </a:spcBef>
                        <a:spcAft>
                          <a:spcPts val="0"/>
                        </a:spcAft>
                      </a:pPr>
                      <a:r>
                        <a:rPr lang="en-US" sz="1100" u="sng" dirty="0">
                          <a:solidFill>
                            <a:srgbClr val="0000FF"/>
                          </a:solidFill>
                          <a:effectLst/>
                          <a:latin typeface="Calibri"/>
                          <a:ea typeface="Calibri"/>
                          <a:cs typeface="Times New Roman"/>
                          <a:hlinkClick r:id="rId10"/>
                        </a:rPr>
                        <a:t>Rebecca.Moudry@trade.gov</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smtClean="0">
                          <a:effectLst/>
                          <a:latin typeface="Calibri"/>
                          <a:ea typeface="Calibri"/>
                          <a:cs typeface="Times New Roman"/>
                        </a:rPr>
                        <a:t>(202) 261-6212 </a:t>
                      </a:r>
                      <a:r>
                        <a:rPr lang="en-US" sz="1100" dirty="0">
                          <a:effectLst/>
                          <a:latin typeface="Calibri"/>
                          <a:ea typeface="Calibri"/>
                          <a:cs typeface="Times New Roman"/>
                        </a:rPr>
                        <a:t> </a:t>
                      </a:r>
                    </a:p>
                  </a:txBody>
                  <a:tcPr marL="164465" marR="73025" marT="0" marB="0" anchor="ctr"/>
                </a:tc>
              </a:tr>
            </a:tbl>
          </a:graphicData>
        </a:graphic>
      </p:graphicFrame>
      <p:sp>
        <p:nvSpPr>
          <p:cNvPr id="7" name="TextBox 8"/>
          <p:cNvSpPr txBox="1">
            <a:spLocks noChangeArrowheads="1"/>
          </p:cNvSpPr>
          <p:nvPr/>
        </p:nvSpPr>
        <p:spPr bwMode="auto">
          <a:xfrm>
            <a:off x="76200" y="0"/>
            <a:ext cx="7315200" cy="584775"/>
          </a:xfrm>
          <a:prstGeom prst="rect">
            <a:avLst/>
          </a:prstGeom>
          <a:noFill/>
          <a:ln w="9525">
            <a:noFill/>
            <a:miter lim="800000"/>
            <a:headEnd/>
            <a:tailEnd/>
          </a:ln>
        </p:spPr>
        <p:txBody>
          <a:bodyPr wrap="square">
            <a:spAutoFit/>
          </a:bodyPr>
          <a:lstStyle/>
          <a:p>
            <a:r>
              <a:rPr lang="en-US" sz="3200" b="1" dirty="0" err="1" smtClean="0">
                <a:solidFill>
                  <a:schemeClr val="bg1"/>
                </a:solidFill>
                <a:latin typeface="Calibri" pitchFamily="34" charset="0"/>
                <a:ea typeface="Arial Unicode MS" pitchFamily="34" charset="-128"/>
                <a:cs typeface="Arial Unicode MS" pitchFamily="34" charset="-128"/>
              </a:rPr>
              <a:t>SelectUSA</a:t>
            </a:r>
            <a:r>
              <a:rPr lang="en-US" sz="3200" b="1" dirty="0" smtClean="0">
                <a:solidFill>
                  <a:schemeClr val="bg1"/>
                </a:solidFill>
                <a:latin typeface="Calibri" pitchFamily="34" charset="0"/>
                <a:ea typeface="Arial Unicode MS" pitchFamily="34" charset="-128"/>
                <a:cs typeface="Arial Unicode MS" pitchFamily="34" charset="-128"/>
              </a:rPr>
              <a:t> International Portfolios</a:t>
            </a:r>
          </a:p>
        </p:txBody>
      </p:sp>
      <p:sp>
        <p:nvSpPr>
          <p:cNvPr id="8"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6</a:t>
            </a:fld>
            <a:endParaRPr lang="en-US" dirty="0"/>
          </a:p>
        </p:txBody>
      </p:sp>
    </p:spTree>
    <p:extLst>
      <p:ext uri="{BB962C8B-B14F-4D97-AF65-F5344CB8AC3E}">
        <p14:creationId xmlns:p14="http://schemas.microsoft.com/office/powerpoint/2010/main" val="62185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87" t="22657" r="5988" b="10546"/>
          <a:stretch/>
        </p:blipFill>
        <p:spPr bwMode="auto">
          <a:xfrm>
            <a:off x="3801276" y="2732028"/>
            <a:ext cx="5266524" cy="382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8"/>
          <p:cNvSpPr txBox="1">
            <a:spLocks noChangeArrowheads="1"/>
          </p:cNvSpPr>
          <p:nvPr/>
        </p:nvSpPr>
        <p:spPr bwMode="auto">
          <a:xfrm>
            <a:off x="0" y="0"/>
            <a:ext cx="7315200" cy="584775"/>
          </a:xfrm>
          <a:prstGeom prst="rect">
            <a:avLst/>
          </a:prstGeom>
          <a:noFill/>
          <a:ln w="9525">
            <a:noFill/>
            <a:miter lim="800000"/>
            <a:headEnd/>
            <a:tailEnd/>
          </a:ln>
        </p:spPr>
        <p:txBody>
          <a:bodyPr wrap="square">
            <a:spAutoFit/>
          </a:bodyPr>
          <a:lstStyle/>
          <a:p>
            <a:r>
              <a:rPr lang="en-US" sz="3200" b="1" dirty="0" err="1" smtClean="0">
                <a:solidFill>
                  <a:schemeClr val="bg1"/>
                </a:solidFill>
                <a:latin typeface="Calibri" pitchFamily="34" charset="0"/>
                <a:ea typeface="Arial Unicode MS" pitchFamily="34" charset="-128"/>
                <a:cs typeface="Arial Unicode MS" pitchFamily="34" charset="-128"/>
              </a:rPr>
              <a:t>SelectUSA</a:t>
            </a:r>
            <a:r>
              <a:rPr lang="en-US" sz="3200" b="1" dirty="0" smtClean="0">
                <a:solidFill>
                  <a:schemeClr val="bg1"/>
                </a:solidFill>
                <a:latin typeface="Calibri" pitchFamily="34" charset="0"/>
                <a:ea typeface="Arial Unicode MS" pitchFamily="34" charset="-128"/>
                <a:cs typeface="Arial Unicode MS" pitchFamily="34" charset="-128"/>
              </a:rPr>
              <a:t> Domestic Portfolios</a:t>
            </a:r>
          </a:p>
        </p:txBody>
      </p:sp>
      <p:sp>
        <p:nvSpPr>
          <p:cNvPr id="11" name="Rectangle 10"/>
          <p:cNvSpPr/>
          <p:nvPr/>
        </p:nvSpPr>
        <p:spPr>
          <a:xfrm>
            <a:off x="457200" y="2362200"/>
            <a:ext cx="5410200" cy="2308324"/>
          </a:xfrm>
          <a:prstGeom prst="rect">
            <a:avLst/>
          </a:prstGeom>
        </p:spPr>
        <p:txBody>
          <a:bodyPr wrap="square">
            <a:spAutoFit/>
          </a:bodyPr>
          <a:lstStyle/>
          <a:p>
            <a:pPr eaLnBrk="0" hangingPunct="0"/>
            <a:r>
              <a:rPr lang="en-US" sz="1600" u="sng" dirty="0" smtClean="0">
                <a:latin typeface="Calibri" panose="020F0502020204030204" pitchFamily="34" charset="0"/>
              </a:rPr>
              <a:t>ODO Network</a:t>
            </a:r>
            <a:r>
              <a:rPr lang="en-US" sz="1600" dirty="0" smtClean="0">
                <a:latin typeface="Calibri" panose="020F0502020204030204" pitchFamily="34" charset="0"/>
              </a:rPr>
              <a:t>	</a:t>
            </a:r>
            <a:r>
              <a:rPr lang="en-US" sz="1600" u="sng" dirty="0" smtClean="0">
                <a:latin typeface="Calibri" panose="020F0502020204030204" pitchFamily="34" charset="0"/>
              </a:rPr>
              <a:t>SelectUSA Portfolio Manager</a:t>
            </a:r>
          </a:p>
          <a:p>
            <a:pPr eaLnBrk="0" hangingPunct="0"/>
            <a:r>
              <a:rPr lang="en-US" sz="1600" dirty="0" smtClean="0">
                <a:latin typeface="Calibri" panose="020F0502020204030204" pitchFamily="34" charset="0"/>
              </a:rPr>
              <a:t>NORTHEAST</a:t>
            </a:r>
            <a:r>
              <a:rPr lang="en-US" sz="1600" dirty="0">
                <a:latin typeface="Calibri" panose="020F0502020204030204" pitchFamily="34" charset="0"/>
              </a:rPr>
              <a:t>	</a:t>
            </a:r>
            <a:r>
              <a:rPr lang="en-US" sz="1600" dirty="0" smtClean="0">
                <a:latin typeface="Calibri" panose="020F0502020204030204" pitchFamily="34" charset="0"/>
              </a:rPr>
              <a:t>David Campbell </a:t>
            </a:r>
            <a:endParaRPr lang="en-US" sz="1600" dirty="0">
              <a:latin typeface="Calibri" panose="020F0502020204030204" pitchFamily="34" charset="0"/>
            </a:endParaRPr>
          </a:p>
          <a:p>
            <a:pPr eaLnBrk="0" hangingPunct="0"/>
            <a:r>
              <a:rPr lang="en-US" sz="1600" dirty="0">
                <a:latin typeface="Calibri" panose="020F0502020204030204" pitchFamily="34" charset="0"/>
              </a:rPr>
              <a:t>MID-ATLANTIC	</a:t>
            </a:r>
            <a:r>
              <a:rPr lang="en-US" sz="1600" dirty="0" smtClean="0">
                <a:latin typeface="Calibri" panose="020F0502020204030204" pitchFamily="34" charset="0"/>
              </a:rPr>
              <a:t>Alev Gunay</a:t>
            </a:r>
            <a:endParaRPr lang="en-US" sz="1600" dirty="0">
              <a:latin typeface="Calibri" panose="020F0502020204030204" pitchFamily="34" charset="0"/>
            </a:endParaRPr>
          </a:p>
          <a:p>
            <a:pPr eaLnBrk="0" hangingPunct="0"/>
            <a:r>
              <a:rPr lang="en-US" sz="1600" dirty="0">
                <a:latin typeface="Calibri" panose="020F0502020204030204" pitchFamily="34" charset="0"/>
              </a:rPr>
              <a:t>SOUTHERN	</a:t>
            </a:r>
            <a:r>
              <a:rPr lang="en-US" sz="1600" dirty="0" smtClean="0">
                <a:latin typeface="Calibri" panose="020F0502020204030204" pitchFamily="34" charset="0"/>
              </a:rPr>
              <a:t>Keida Ackerman</a:t>
            </a:r>
            <a:endParaRPr lang="en-US" sz="1600" dirty="0">
              <a:latin typeface="Calibri" panose="020F0502020204030204" pitchFamily="34" charset="0"/>
            </a:endParaRPr>
          </a:p>
          <a:p>
            <a:pPr eaLnBrk="0" hangingPunct="0"/>
            <a:r>
              <a:rPr lang="en-US" sz="1600" dirty="0">
                <a:latin typeface="Calibri" panose="020F0502020204030204" pitchFamily="34" charset="0"/>
              </a:rPr>
              <a:t>GREAT LAKES	</a:t>
            </a:r>
            <a:r>
              <a:rPr lang="en-US" sz="1600" dirty="0" smtClean="0">
                <a:latin typeface="Calibri" panose="020F0502020204030204" pitchFamily="34" charset="0"/>
              </a:rPr>
              <a:t>Steve Miller</a:t>
            </a:r>
            <a:endParaRPr lang="en-US" sz="1600" dirty="0">
              <a:latin typeface="Calibri" panose="020F0502020204030204" pitchFamily="34" charset="0"/>
            </a:endParaRPr>
          </a:p>
          <a:p>
            <a:pPr eaLnBrk="0" hangingPunct="0"/>
            <a:r>
              <a:rPr lang="en-US" sz="1600" dirty="0">
                <a:latin typeface="Calibri" panose="020F0502020204030204" pitchFamily="34" charset="0"/>
              </a:rPr>
              <a:t>MIDWEST	</a:t>
            </a:r>
            <a:r>
              <a:rPr lang="en-US" sz="1600" dirty="0" smtClean="0">
                <a:latin typeface="Calibri" panose="020F0502020204030204" pitchFamily="34" charset="0"/>
              </a:rPr>
              <a:t>	Nathan Regan</a:t>
            </a:r>
            <a:endParaRPr lang="en-US" sz="1600" dirty="0">
              <a:latin typeface="Calibri" panose="020F0502020204030204" pitchFamily="34" charset="0"/>
            </a:endParaRPr>
          </a:p>
          <a:p>
            <a:pPr eaLnBrk="0" hangingPunct="0"/>
            <a:r>
              <a:rPr lang="en-US" sz="1600" dirty="0">
                <a:latin typeface="Calibri" panose="020F0502020204030204" pitchFamily="34" charset="0"/>
              </a:rPr>
              <a:t>SOUTHWEST	</a:t>
            </a:r>
            <a:r>
              <a:rPr lang="en-US" sz="1600" dirty="0" smtClean="0">
                <a:latin typeface="Calibri" panose="020F0502020204030204" pitchFamily="34" charset="0"/>
              </a:rPr>
              <a:t>John McKiel</a:t>
            </a:r>
            <a:r>
              <a:rPr lang="en-US" sz="1600" dirty="0">
                <a:latin typeface="Calibri" panose="020F0502020204030204" pitchFamily="34" charset="0"/>
              </a:rPr>
              <a:t>	</a:t>
            </a:r>
          </a:p>
          <a:p>
            <a:pPr eaLnBrk="0" hangingPunct="0"/>
            <a:r>
              <a:rPr lang="en-US" sz="1600" dirty="0">
                <a:latin typeface="Calibri" panose="020F0502020204030204" pitchFamily="34" charset="0"/>
              </a:rPr>
              <a:t>PACIFIC NORTH	</a:t>
            </a:r>
            <a:r>
              <a:rPr lang="en-US" sz="1600" dirty="0" smtClean="0">
                <a:latin typeface="Calibri" panose="020F0502020204030204" pitchFamily="34" charset="0"/>
              </a:rPr>
              <a:t>Rebecca Moudry</a:t>
            </a:r>
            <a:r>
              <a:rPr lang="en-US" sz="1600" dirty="0">
                <a:latin typeface="Calibri" panose="020F0502020204030204" pitchFamily="34" charset="0"/>
              </a:rPr>
              <a:t>	</a:t>
            </a:r>
          </a:p>
          <a:p>
            <a:pPr eaLnBrk="0" hangingPunct="0"/>
            <a:r>
              <a:rPr lang="en-US" sz="1600" dirty="0">
                <a:latin typeface="Calibri" panose="020F0502020204030204" pitchFamily="34" charset="0"/>
              </a:rPr>
              <a:t>PACIFIC </a:t>
            </a:r>
            <a:r>
              <a:rPr lang="en-US" sz="1600" dirty="0" smtClean="0">
                <a:latin typeface="Calibri" panose="020F0502020204030204" pitchFamily="34" charset="0"/>
              </a:rPr>
              <a:t>SOUTH	Seth Isenberg</a:t>
            </a:r>
            <a:endParaRPr lang="en-US" sz="1600" dirty="0">
              <a:latin typeface="Calibri" panose="020F0502020204030204" pitchFamily="34" charset="0"/>
            </a:endParaRPr>
          </a:p>
        </p:txBody>
      </p:sp>
      <p:sp>
        <p:nvSpPr>
          <p:cNvPr id="7" name="Rectangle 6"/>
          <p:cNvSpPr/>
          <p:nvPr/>
        </p:nvSpPr>
        <p:spPr>
          <a:xfrm>
            <a:off x="533400" y="1371600"/>
            <a:ext cx="8382000" cy="923330"/>
          </a:xfrm>
          <a:prstGeom prst="rect">
            <a:avLst/>
          </a:prstGeom>
        </p:spPr>
        <p:txBody>
          <a:bodyPr wrap="square">
            <a:spAutoFit/>
          </a:bodyPr>
          <a:lstStyle/>
          <a:p>
            <a:r>
              <a:rPr lang="en-US" dirty="0" smtClean="0">
                <a:latin typeface="Calibri" panose="020F0502020204030204" pitchFamily="34" charset="0"/>
              </a:rPr>
              <a:t>SelectUSA works with the </a:t>
            </a:r>
            <a:r>
              <a:rPr lang="en-US" b="1" dirty="0" smtClean="0">
                <a:latin typeface="Calibri" panose="020F0502020204030204" pitchFamily="34" charset="0"/>
              </a:rPr>
              <a:t>U.S. Commercial Service Export Assistance Centers</a:t>
            </a:r>
            <a:r>
              <a:rPr lang="en-US" dirty="0" smtClean="0">
                <a:latin typeface="Calibri" panose="020F0502020204030204" pitchFamily="34" charset="0"/>
              </a:rPr>
              <a:t> (USEACs) – 430 trade specialists at 110 locations – to support U.S. cities, states and regions in their international investment activities &amp; strategies. </a:t>
            </a:r>
            <a:endParaRPr lang="en-US" dirty="0">
              <a:latin typeface="Calibri" panose="020F0502020204030204" pitchFamily="34" charset="0"/>
            </a:endParaRPr>
          </a:p>
        </p:txBody>
      </p:sp>
      <p:sp>
        <p:nvSpPr>
          <p:cNvPr id="8" name="Slide Number Placeholder 5"/>
          <p:cNvSpPr txBox="1">
            <a:spLocks/>
          </p:cNvSpPr>
          <p:nvPr/>
        </p:nvSpPr>
        <p:spPr>
          <a:xfrm>
            <a:off x="8305800" y="914400"/>
            <a:ext cx="1066800" cy="329184"/>
          </a:xfrm>
          <a:prstGeom prst="rect">
            <a:avLst/>
          </a:prstGeom>
        </p:spPr>
        <p:txBody>
          <a:bodyPr vert="horz" lIns="91440" tIns="45720" rIns="91440" bIns="45720" rtlCol="0" anchor="ctr"/>
          <a:lstStyle>
            <a:defPPr>
              <a:defRPr lang="en-US"/>
            </a:defPPr>
            <a:lvl1pPr marL="0" algn="l" defTabSz="914400" rtl="0" eaLnBrk="1" latinLnBrk="0" hangingPunct="1">
              <a:defRPr lang="en-US" sz="1000" b="0" kern="1200" smtClean="0">
                <a:solidFill>
                  <a:srgbClr val="FFFFFF"/>
                </a:solidFill>
                <a:latin typeface="Adobe Gothic Std B" pitchFamily="34" charset="-128"/>
                <a:ea typeface="Adobe Gothic Std B"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003766-A59A-4CDB-9BBA-45E4399B246B}" type="slidenum">
              <a:rPr lang="en-US" smtClean="0"/>
              <a:pPr/>
              <a:t>7</a:t>
            </a:fld>
            <a:endParaRPr lang="en-US" dirty="0"/>
          </a:p>
        </p:txBody>
      </p:sp>
    </p:spTree>
    <p:extLst>
      <p:ext uri="{BB962C8B-B14F-4D97-AF65-F5344CB8AC3E}">
        <p14:creationId xmlns:p14="http://schemas.microsoft.com/office/powerpoint/2010/main" val="407114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229600" cy="609600"/>
          </a:xfrm>
          <a:prstGeom prst="rect">
            <a:avLst/>
          </a:prstGeom>
        </p:spPr>
        <p:txBody>
          <a:bodyPr>
            <a:normAutofit fontScale="90000" lnSpcReduction="10000"/>
          </a:bodyPr>
          <a:lstStyle>
            <a:lvl1pPr algn="l" defTabSz="914400" rtl="0" eaLnBrk="1" latinLnBrk="0" hangingPunct="1">
              <a:spcBef>
                <a:spcPct val="0"/>
              </a:spcBef>
              <a:buNone/>
              <a:defRPr sz="4000" kern="1200" spc="-100" baseline="0">
                <a:solidFill>
                  <a:schemeClr val="bg1"/>
                </a:solidFill>
                <a:latin typeface="Adobe Gothic Std B" pitchFamily="34" charset="-128"/>
                <a:ea typeface="Adobe Gothic Std B" pitchFamily="34" charset="-128"/>
                <a:cs typeface="+mj-cs"/>
              </a:defRPr>
            </a:lvl1pPr>
          </a:lstStyle>
          <a:p>
            <a:endParaRPr lang="en-US" b="1" dirty="0">
              <a:latin typeface="Calibri" panose="020F0502020204030204" pitchFamily="34" charset="0"/>
            </a:endParaRPr>
          </a:p>
        </p:txBody>
      </p:sp>
      <p:sp>
        <p:nvSpPr>
          <p:cNvPr id="3"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8</a:t>
            </a:fld>
            <a:endParaRPr lang="en-US" dirty="0"/>
          </a:p>
        </p:txBody>
      </p:sp>
      <p:sp>
        <p:nvSpPr>
          <p:cNvPr id="4" name="Subtitle 2"/>
          <p:cNvSpPr txBox="1">
            <a:spLocks/>
          </p:cNvSpPr>
          <p:nvPr/>
        </p:nvSpPr>
        <p:spPr>
          <a:xfrm>
            <a:off x="457200" y="3505200"/>
            <a:ext cx="7848600" cy="19050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Adobe Garamond Pro" pitchFamily="18"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Adobe Garamond Pro" pitchFamily="18"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Adobe Garamond Pro" pitchFamily="18"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Adobe Garamond Pro" pitchFamily="18"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Adobe Garamond Pro" pitchFamily="18"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b="1" dirty="0" smtClean="0"/>
          </a:p>
          <a:p>
            <a:pPr marL="0" indent="0">
              <a:buNone/>
            </a:pPr>
            <a:r>
              <a:rPr lang="en-US" sz="3800" b="1" dirty="0" smtClean="0">
                <a:latin typeface="Calibri" panose="020F0502020204030204" pitchFamily="34" charset="0"/>
              </a:rPr>
              <a:t>Trends in Foreign Direct Investment</a:t>
            </a:r>
          </a:p>
        </p:txBody>
      </p:sp>
    </p:spTree>
    <p:extLst>
      <p:ext uri="{BB962C8B-B14F-4D97-AF65-F5344CB8AC3E}">
        <p14:creationId xmlns:p14="http://schemas.microsoft.com/office/powerpoint/2010/main" val="241583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609600"/>
          </a:xfrm>
        </p:spPr>
        <p:txBody>
          <a:bodyPr>
            <a:noAutofit/>
          </a:bodyPr>
          <a:lstStyle/>
          <a:p>
            <a:r>
              <a:rPr lang="en-US" sz="3200" b="1" dirty="0" smtClean="0">
                <a:latin typeface="Calibri" panose="020F0502020204030204" pitchFamily="34" charset="0"/>
                <a:ea typeface="Adobe Gothic Std B"/>
                <a:cs typeface="Arial Unicode MS" pitchFamily="34" charset="-128"/>
              </a:rPr>
              <a:t>U.S. Open Investment Policy</a:t>
            </a:r>
            <a:endParaRPr lang="en-US" sz="3200" dirty="0">
              <a:latin typeface="Calibri" panose="020F0502020204030204" pitchFamily="34" charset="0"/>
              <a:ea typeface="Adobe Gothic Std B"/>
            </a:endParaRPr>
          </a:p>
        </p:txBody>
      </p:sp>
      <p:sp>
        <p:nvSpPr>
          <p:cNvPr id="3" name="Content Placeholder 2"/>
          <p:cNvSpPr>
            <a:spLocks noGrp="1"/>
          </p:cNvSpPr>
          <p:nvPr>
            <p:ph idx="1"/>
          </p:nvPr>
        </p:nvSpPr>
        <p:spPr>
          <a:xfrm>
            <a:off x="1066800" y="1752600"/>
            <a:ext cx="7696200" cy="4724400"/>
          </a:xfrm>
        </p:spPr>
        <p:txBody>
          <a:bodyPr/>
          <a:lstStyle/>
          <a:p>
            <a:pPr marL="457200" indent="0">
              <a:buNone/>
            </a:pPr>
            <a:endParaRPr lang="en-US" sz="2800" dirty="0" smtClean="0"/>
          </a:p>
          <a:p>
            <a:pPr marL="457200" indent="0">
              <a:buNone/>
            </a:pPr>
            <a:r>
              <a:rPr lang="en-US" sz="2800" dirty="0" smtClean="0">
                <a:latin typeface="Calibri" panose="020F0502020204030204" pitchFamily="34" charset="0"/>
              </a:rPr>
              <a:t>The </a:t>
            </a:r>
            <a:r>
              <a:rPr lang="en-US" sz="2800" dirty="0">
                <a:latin typeface="Calibri" panose="020F0502020204030204" pitchFamily="34" charset="0"/>
              </a:rPr>
              <a:t>United States reaffirms our open investment policy, a commitment to treat all investors in a fair and equitable manner under the law.” </a:t>
            </a:r>
          </a:p>
          <a:p>
            <a:pPr marL="457200" indent="0">
              <a:buNone/>
            </a:pPr>
            <a:endParaRPr lang="en-US" sz="2800" dirty="0" smtClean="0"/>
          </a:p>
          <a:p>
            <a:pPr marL="548640" lvl="2" indent="0">
              <a:buNone/>
            </a:pPr>
            <a:endParaRPr lang="en-US" dirty="0" smtClean="0"/>
          </a:p>
          <a:p>
            <a:pPr marL="0" indent="0">
              <a:buNone/>
            </a:pPr>
            <a:endParaRPr lang="en-US" dirty="0"/>
          </a:p>
        </p:txBody>
      </p:sp>
      <p:sp>
        <p:nvSpPr>
          <p:cNvPr id="4" name="TextBox 3"/>
          <p:cNvSpPr txBox="1"/>
          <p:nvPr/>
        </p:nvSpPr>
        <p:spPr>
          <a:xfrm>
            <a:off x="609600" y="1676400"/>
            <a:ext cx="914400" cy="2215991"/>
          </a:xfrm>
          <a:prstGeom prst="rect">
            <a:avLst/>
          </a:prstGeom>
          <a:noFill/>
        </p:spPr>
        <p:txBody>
          <a:bodyPr wrap="square" rtlCol="0">
            <a:spAutoFit/>
          </a:bodyPr>
          <a:lstStyle/>
          <a:p>
            <a:r>
              <a:rPr lang="en-US" sz="13800" b="1" dirty="0" smtClean="0">
                <a:solidFill>
                  <a:schemeClr val="accent2"/>
                </a:solidFill>
              </a:rPr>
              <a:t>“</a:t>
            </a:r>
            <a:endParaRPr lang="en-US" sz="13800" b="1" dirty="0">
              <a:solidFill>
                <a:schemeClr val="accent2"/>
              </a:solidFill>
            </a:endParaRPr>
          </a:p>
        </p:txBody>
      </p:sp>
      <p:sp>
        <p:nvSpPr>
          <p:cNvPr id="7" name="TextBox 6"/>
          <p:cNvSpPr txBox="1"/>
          <p:nvPr/>
        </p:nvSpPr>
        <p:spPr>
          <a:xfrm>
            <a:off x="4572000" y="3795581"/>
            <a:ext cx="2971800" cy="701731"/>
          </a:xfrm>
          <a:prstGeom prst="rect">
            <a:avLst/>
          </a:prstGeom>
          <a:noFill/>
        </p:spPr>
        <p:txBody>
          <a:bodyPr wrap="square" rtlCol="0">
            <a:spAutoFit/>
          </a:bodyPr>
          <a:lstStyle/>
          <a:p>
            <a:pPr marL="0" lvl="2" defTabSz="2514600">
              <a:spcBef>
                <a:spcPct val="20000"/>
              </a:spcBef>
              <a:buClr>
                <a:srgbClr val="0D3E89"/>
              </a:buClr>
              <a:buSzPct val="90000"/>
            </a:pPr>
            <a:r>
              <a:rPr lang="en-US" i="1" dirty="0" smtClean="0">
                <a:solidFill>
                  <a:prstClr val="black"/>
                </a:solidFill>
                <a:latin typeface="Calibri" panose="020F0502020204030204" pitchFamily="34" charset="0"/>
              </a:rPr>
              <a:t>President Barack Obama</a:t>
            </a:r>
          </a:p>
          <a:p>
            <a:pPr marL="0" lvl="2" defTabSz="2514600">
              <a:spcBef>
                <a:spcPct val="20000"/>
              </a:spcBef>
              <a:buClr>
                <a:srgbClr val="0D3E89"/>
              </a:buClr>
              <a:buSzPct val="90000"/>
            </a:pPr>
            <a:r>
              <a:rPr lang="en-US" i="1" dirty="0" smtClean="0">
                <a:solidFill>
                  <a:prstClr val="black"/>
                </a:solidFill>
                <a:latin typeface="Calibri" panose="020F0502020204030204" pitchFamily="34" charset="0"/>
              </a:rPr>
              <a:t>June 20, 2011</a:t>
            </a:r>
            <a:endParaRPr lang="en-US" i="1" dirty="0">
              <a:solidFill>
                <a:prstClr val="black"/>
              </a:solidFill>
              <a:latin typeface="Calibri" panose="020F0502020204030204" pitchFamily="34" charset="0"/>
            </a:endParaRPr>
          </a:p>
        </p:txBody>
      </p:sp>
      <p:sp>
        <p:nvSpPr>
          <p:cNvPr id="9" name="Slide Number Placeholder 5"/>
          <p:cNvSpPr>
            <a:spLocks noGrp="1"/>
          </p:cNvSpPr>
          <p:nvPr>
            <p:ph type="sldNum" sz="quarter" idx="4294967295"/>
          </p:nvPr>
        </p:nvSpPr>
        <p:spPr>
          <a:xfrm>
            <a:off x="8305800" y="914400"/>
            <a:ext cx="1066800" cy="329184"/>
          </a:xfrm>
          <a:prstGeom prst="rect">
            <a:avLst/>
          </a:prstGeom>
        </p:spPr>
        <p:txBody>
          <a:bodyPr vert="horz" lIns="91440" tIns="45720" rIns="91440" bIns="45720" rtlCol="0" anchor="ctr"/>
          <a:lstStyle>
            <a:lvl1pPr algn="l">
              <a:defRPr lang="en-US" sz="1000" b="0" kern="1200" smtClean="0">
                <a:solidFill>
                  <a:srgbClr val="FFFFFF"/>
                </a:solidFill>
                <a:latin typeface="Adobe Gothic Std B" pitchFamily="34" charset="-128"/>
                <a:ea typeface="Adobe Gothic Std B" pitchFamily="34" charset="-128"/>
                <a:cs typeface="+mn-cs"/>
              </a:defRPr>
            </a:lvl1pPr>
          </a:lstStyle>
          <a:p>
            <a:fld id="{35003766-A59A-4CDB-9BBA-45E4399B246B}" type="slidenum">
              <a:rPr lang="en-US" smtClean="0"/>
              <a:pPr/>
              <a:t>9</a:t>
            </a:fld>
            <a:endParaRPr lang="en-US" dirty="0"/>
          </a:p>
        </p:txBody>
      </p:sp>
    </p:spTree>
    <p:extLst>
      <p:ext uri="{BB962C8B-B14F-4D97-AF65-F5344CB8AC3E}">
        <p14:creationId xmlns:p14="http://schemas.microsoft.com/office/powerpoint/2010/main" val="2227961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1F497D"/>
      </a:dk2>
      <a:lt2>
        <a:srgbClr val="EEECE1"/>
      </a:lt2>
      <a:accent1>
        <a:srgbClr val="0D3E89"/>
      </a:accent1>
      <a:accent2>
        <a:srgbClr val="D12229"/>
      </a:accent2>
      <a:accent3>
        <a:srgbClr val="B1B0B1"/>
      </a:accent3>
      <a:accent4>
        <a:srgbClr val="8064A2"/>
      </a:accent4>
      <a:accent5>
        <a:srgbClr val="4BACC6"/>
      </a:accent5>
      <a:accent6>
        <a:srgbClr val="D12229"/>
      </a:accent6>
      <a:hlink>
        <a:srgbClr val="0D3E89"/>
      </a:hlink>
      <a:folHlink>
        <a:srgbClr val="0D3E8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5481</TotalTime>
  <Words>2572</Words>
  <Application>Microsoft Office PowerPoint</Application>
  <PresentationFormat>On-screen Show (4:3)</PresentationFormat>
  <Paragraphs>463</Paragraphs>
  <Slides>28</Slides>
  <Notes>23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 Unicode MS</vt:lpstr>
      <vt:lpstr>Adobe Garamond Pro</vt:lpstr>
      <vt:lpstr>Adobe Gothic Std B</vt:lpstr>
      <vt:lpstr>Arial</vt:lpstr>
      <vt:lpstr>Calibri</vt:lpstr>
      <vt:lpstr>Estrangelo Edessa</vt:lpstr>
      <vt:lpstr>Times</vt:lpstr>
      <vt:lpstr>Times New Roman</vt:lpstr>
      <vt:lpstr>Wingdings</vt:lpstr>
      <vt:lpstr>Clarity</vt:lpstr>
      <vt:lpstr>Chart</vt:lpstr>
      <vt:lpstr>Facilitating Business Investment in the United States SelectUSA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 Open Investment Policy</vt:lpstr>
      <vt:lpstr>FDI Benefits the U.S. Economy</vt:lpstr>
      <vt:lpstr>PowerPoint Presentation</vt:lpstr>
      <vt:lpstr>Largest and Fastest Growing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to Invest in the United States</vt:lpstr>
      <vt:lpstr>PowerPoint Presentation</vt:lpstr>
      <vt:lpstr>PowerPoint Presentation</vt:lpstr>
      <vt:lpstr>PowerPoint Presentation</vt:lpstr>
      <vt:lpstr>PowerPoint Presentation</vt:lpstr>
    </vt:vector>
  </TitlesOfParts>
  <Company>Department of 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 Francis</dc:creator>
  <cp:lastModifiedBy>Seth Isenberg</cp:lastModifiedBy>
  <cp:revision>211</cp:revision>
  <cp:lastPrinted>2015-05-04T20:25:46Z</cp:lastPrinted>
  <dcterms:created xsi:type="dcterms:W3CDTF">2015-06-11T11:16:17Z</dcterms:created>
  <dcterms:modified xsi:type="dcterms:W3CDTF">2015-11-17T21:21:08Z</dcterms:modified>
</cp:coreProperties>
</file>