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93" r:id="rId2"/>
    <p:sldId id="29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8" r:id="rId11"/>
    <p:sldId id="277" r:id="rId12"/>
    <p:sldId id="279" r:id="rId13"/>
    <p:sldId id="275" r:id="rId14"/>
    <p:sldId id="276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4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8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51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741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8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70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5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26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0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1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8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9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0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4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52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188" y="732155"/>
            <a:ext cx="9971891" cy="286988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EPISODE I" panose="02020500000000000000" pitchFamily="18" charset="0"/>
              </a:rPr>
              <a:t/>
            </a:r>
            <a:br>
              <a:rPr lang="en-US" sz="4800" dirty="0">
                <a:latin typeface="EPISODE I" panose="02020500000000000000" pitchFamily="18" charset="0"/>
              </a:rPr>
            </a:br>
            <a:endParaRPr lang="en-US" sz="1600" dirty="0">
              <a:latin typeface="EPISODE I" panose="0202050000000000000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US BUSINESS IMMIGRATION BASICS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by</a:t>
            </a:r>
          </a:p>
          <a:p>
            <a:r>
              <a:rPr lang="en-US" sz="40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Ada Echetebu, </a:t>
            </a:r>
            <a:r>
              <a:rPr lang="en-US" sz="4000" b="1" i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J.D., LL.M.</a:t>
            </a:r>
          </a:p>
          <a:p>
            <a:endParaRPr lang="en-US" sz="4000" i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4000" dirty="0" smtClea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239713"/>
            <a:ext cx="114776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59" y="609600"/>
            <a:ext cx="11004797" cy="1326321"/>
          </a:xfrm>
        </p:spPr>
        <p:txBody>
          <a:bodyPr/>
          <a:lstStyle/>
          <a:p>
            <a:r>
              <a:rPr lang="en-US" dirty="0" smtClean="0">
                <a:latin typeface="+mn-lt"/>
                <a:cs typeface="Arial" panose="020B0604020202020204" pitchFamily="34" charset="0"/>
              </a:rPr>
              <a:t>L-1 INTRACOMPANY TRANSFEREE VISAs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5214" y="1935921"/>
            <a:ext cx="4551636" cy="361354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3403" y="2017987"/>
            <a:ext cx="5377466" cy="444587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Transfer a executive, manager, (L-1A) or employee with specialized knowledge(L-1B)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Transferred employee must be in same position for 1 of last 3 preceding years prior to transfer</a:t>
            </a:r>
          </a:p>
          <a:p>
            <a:r>
              <a:rPr lang="en-US" u="sng" dirty="0" smtClean="0">
                <a:latin typeface="Arial Black" panose="020B0A04020102020204" pitchFamily="34" charset="0"/>
              </a:rPr>
              <a:t>Dual-Intent Allowed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Terms: 1 year, 3 year, 5 year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2 year extension up to 7 years total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“New Office” Option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Arial" panose="020B0604020202020204" pitchFamily="34" charset="0"/>
              </a:rPr>
              <a:t>SPECIALITY OCCUPATION &amp; SKILLED/UNSKILLED WORKERS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H- VISA CATEGORIES (EX. H-1B)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MUST HAVE A US EMPLOYER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QUOTAS MAKE IT HARD TO GET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500" y="2088319"/>
            <a:ext cx="4305300" cy="370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Arial" panose="020B0604020202020204" pitchFamily="34" charset="0"/>
              </a:rPr>
              <a:t>OTHER NON-IMMIGRANT </a:t>
            </a:r>
            <a:br>
              <a:rPr lang="en-US" dirty="0" smtClean="0">
                <a:latin typeface="+mn-lt"/>
                <a:cs typeface="Arial" panose="020B0604020202020204" pitchFamily="34" charset="0"/>
              </a:rPr>
            </a:br>
            <a:r>
              <a:rPr lang="en-US" dirty="0" smtClean="0">
                <a:latin typeface="+mn-lt"/>
                <a:cs typeface="Arial" panose="020B0604020202020204" pitchFamily="34" charset="0"/>
              </a:rPr>
              <a:t>employment-based VISAS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The O-Visa categories – </a:t>
            </a:r>
            <a:r>
              <a:rPr lang="en-US" sz="2800" b="1" i="1" cap="all" dirty="0" smtClean="0">
                <a:latin typeface="Arial Black" panose="020B0A04020102020204" pitchFamily="34" charset="0"/>
              </a:rPr>
              <a:t>extraordinary</a:t>
            </a:r>
            <a:r>
              <a:rPr lang="en-US" dirty="0" smtClean="0">
                <a:latin typeface="Arial Black" panose="020B0A04020102020204" pitchFamily="34" charset="0"/>
              </a:rPr>
              <a:t> ability </a:t>
            </a:r>
            <a:r>
              <a:rPr lang="en-US" dirty="0">
                <a:latin typeface="Arial Black" panose="020B0A04020102020204" pitchFamily="34" charset="0"/>
              </a:rPr>
              <a:t>&amp;</a:t>
            </a:r>
            <a:r>
              <a:rPr lang="en-US" dirty="0" smtClean="0">
                <a:latin typeface="Arial Black" panose="020B0A04020102020204" pitchFamily="34" charset="0"/>
              </a:rPr>
              <a:t> achievement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Treaty-based visas for Kiwis with other Nationalities/Passports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E.g., E-3 (Australian Specialty Occupation Visa)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E.g., E-2 Treaty Investor Visas (Treaty Countries Only --e.g., The Netherlands)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 NOT NEW ZEALAND…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Arial" panose="020B0604020202020204" pitchFamily="34" charset="0"/>
              </a:rPr>
              <a:t>IMMIGRANT VISAS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388819"/>
          </a:xfrm>
        </p:spPr>
        <p:txBody>
          <a:bodyPr>
            <a:noAutofit/>
          </a:bodyPr>
          <a:lstStyle/>
          <a:p>
            <a:r>
              <a:rPr lang="en-US" i="1" dirty="0" smtClean="0">
                <a:latin typeface="Arial Black" panose="020B0A04020102020204" pitchFamily="34" charset="0"/>
              </a:rPr>
              <a:t>I.E., GREEN CARD!!!!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Immediate Relative-Sponsored </a:t>
            </a: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Spouse, unmarried child under 21, Parent of a USC over 21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Family Preference Immigrant Visas</a:t>
            </a: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Limited number– unmarried children of USC; spouses and children of Lawful Permanent Residents (LPRs); siblings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Employment-Based Immigrant Visas</a:t>
            </a: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Transition to permanent residency from dual-intent employment visas (ex. L-1A)</a:t>
            </a: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Investor Visas (EB-5)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6331" y="2091559"/>
            <a:ext cx="5239407" cy="230176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31362" y="1954924"/>
            <a:ext cx="5094154" cy="46981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Purpose to stimulate the US economy and create jobs—average10k granted/</a:t>
            </a:r>
            <a:r>
              <a:rPr lang="en-US" dirty="0" err="1" smtClean="0"/>
              <a:t>yr</a:t>
            </a:r>
            <a:endParaRPr lang="en-US" dirty="0" smtClean="0"/>
          </a:p>
          <a:p>
            <a:r>
              <a:rPr lang="en-US" dirty="0" smtClean="0"/>
              <a:t>$1 Million USD/$500K USD (Targeted Employment Areas) “at risk” capital investment</a:t>
            </a:r>
          </a:p>
          <a:p>
            <a:r>
              <a:rPr lang="en-US" dirty="0" smtClean="0"/>
              <a:t>New Commercial Enterprise</a:t>
            </a:r>
          </a:p>
          <a:p>
            <a:r>
              <a:rPr lang="en-US" dirty="0" smtClean="0"/>
              <a:t>Employs 10 full-time US Workers</a:t>
            </a:r>
          </a:p>
          <a:p>
            <a:r>
              <a:rPr lang="en-US" dirty="0" smtClean="0"/>
              <a:t>Regional Centers</a:t>
            </a:r>
          </a:p>
          <a:p>
            <a:r>
              <a:rPr lang="en-US" dirty="0" smtClean="0"/>
              <a:t>SELECTUSA VERY HELPFUL!!!!!</a:t>
            </a:r>
          </a:p>
          <a:p>
            <a:r>
              <a:rPr lang="en-US" dirty="0" smtClean="0"/>
              <a:t>Conditional LPR, </a:t>
            </a:r>
            <a:r>
              <a:rPr lang="en-US" dirty="0"/>
              <a:t>t</a:t>
            </a:r>
            <a:r>
              <a:rPr lang="en-US" dirty="0" smtClean="0"/>
              <a:t>ransition to Green Card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19807" y="515007"/>
            <a:ext cx="9743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cs typeface="Arial" panose="020B0604020202020204" pitchFamily="34" charset="0"/>
              </a:rPr>
              <a:t>EB-5 INVESTOR VISA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9675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265911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8800" dirty="0">
                <a:latin typeface="EPISODE I" panose="02020500000000000000" pitchFamily="18" charset="0"/>
              </a:rPr>
              <a:t/>
            </a:r>
            <a:br>
              <a:rPr lang="en-US" sz="8800" dirty="0">
                <a:latin typeface="EPISODE I" panose="02020500000000000000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3405351"/>
            <a:ext cx="10353761" cy="235431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Tel:  09-889-2602</a:t>
            </a:r>
          </a:p>
          <a:p>
            <a:r>
              <a:rPr lang="en-US" sz="2800" dirty="0" smtClean="0"/>
              <a:t>Zachary D Norris:	zdnorris@nz-uslegal.co.nz</a:t>
            </a:r>
          </a:p>
          <a:p>
            <a:r>
              <a:rPr lang="en-US" sz="2800" dirty="0" smtClean="0"/>
              <a:t>  Ada Echetebu:		aechetebu@nz-uslegal.co.nz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62" y="257995"/>
            <a:ext cx="114776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Disclaimer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Arial Black" panose="020B0A04020102020204" pitchFamily="34" charset="0"/>
              </a:rPr>
              <a:t>The views and opinions presented in today’s presentation are for educational purposes only and do not constitute legal advice.  </a:t>
            </a:r>
            <a:r>
              <a:rPr lang="en-US" sz="4400" dirty="0">
                <a:latin typeface="Arial Black" panose="020B0A04020102020204" pitchFamily="34" charset="0"/>
              </a:rPr>
              <a:t>N</a:t>
            </a:r>
            <a:r>
              <a:rPr lang="en-US" sz="4400" dirty="0" smtClean="0">
                <a:latin typeface="Arial Black" panose="020B0A04020102020204" pitchFamily="34" charset="0"/>
              </a:rPr>
              <a:t>o attorney-client relationship is </a:t>
            </a:r>
            <a:r>
              <a:rPr lang="en-US" sz="4400" dirty="0">
                <a:latin typeface="Arial Black" panose="020B0A04020102020204" pitchFamily="34" charset="0"/>
              </a:rPr>
              <a:t>hereby formed. </a:t>
            </a:r>
          </a:p>
        </p:txBody>
      </p:sp>
    </p:spTree>
    <p:extLst>
      <p:ext uri="{BB962C8B-B14F-4D97-AF65-F5344CB8AC3E}">
        <p14:creationId xmlns:p14="http://schemas.microsoft.com/office/powerpoint/2010/main" val="18243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264" y="609600"/>
            <a:ext cx="10353761" cy="1325563"/>
          </a:xfrm>
        </p:spPr>
        <p:txBody>
          <a:bodyPr/>
          <a:lstStyle/>
          <a:p>
            <a:r>
              <a:rPr lang="en-US" dirty="0" smtClean="0">
                <a:latin typeface="+mn-lt"/>
                <a:cs typeface="Arial" panose="020B0604020202020204" pitchFamily="34" charset="0"/>
              </a:rPr>
              <a:t>Us immigration law is complex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74661" y="1935163"/>
            <a:ext cx="5644125" cy="340687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542996" y="2196663"/>
            <a:ext cx="5095357" cy="41831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DETAINED!!!!!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latin typeface="Arial Black" panose="020B0A04020102020204" pitchFamily="34" charset="0"/>
              </a:rPr>
              <a:t>DON’T GO IT ALONE!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1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Arial" panose="020B0604020202020204" pitchFamily="34" charset="0"/>
              </a:rPr>
              <a:t>Us immigration </a:t>
            </a:r>
            <a:r>
              <a:rPr lang="en-US" dirty="0">
                <a:latin typeface="+mn-lt"/>
                <a:cs typeface="Arial" panose="020B0604020202020204" pitchFamily="34" charset="0"/>
              </a:rPr>
              <a:t>=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 Federal law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Arial Black" panose="020B0A04020102020204" pitchFamily="34" charset="0"/>
              </a:rPr>
              <a:t>SelectUSA</a:t>
            </a:r>
            <a:r>
              <a:rPr lang="en-US" dirty="0" smtClean="0">
                <a:latin typeface="Arial Black" panose="020B0A04020102020204" pitchFamily="34" charset="0"/>
              </a:rPr>
              <a:t> is a federal government program designed to help you: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Promotes foreign direct investment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Coordinates with all branches of the federal government</a:t>
            </a:r>
          </a:p>
          <a:p>
            <a:r>
              <a:rPr lang="en-US" dirty="0" err="1" smtClean="0">
                <a:latin typeface="Arial Black" panose="020B0A04020102020204" pitchFamily="34" charset="0"/>
              </a:rPr>
              <a:t>SelectUSA</a:t>
            </a:r>
            <a:r>
              <a:rPr lang="en-US" dirty="0" smtClean="0">
                <a:latin typeface="Arial Black" panose="020B0A04020102020204" pitchFamily="34" charset="0"/>
              </a:rPr>
              <a:t> representatives to help you where possible, including immigration 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Makes sense!!!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Our Kiwi Clients benefit from </a:t>
            </a:r>
            <a:r>
              <a:rPr lang="en-US" dirty="0" err="1" smtClean="0">
                <a:latin typeface="Arial Black" panose="020B0A04020102020204" pitchFamily="34" charset="0"/>
              </a:rPr>
              <a:t>SelectUSA</a:t>
            </a:r>
            <a:r>
              <a:rPr lang="en-US" dirty="0" smtClean="0">
                <a:latin typeface="Arial Black" panose="020B0A04020102020204" pitchFamily="34" charset="0"/>
              </a:rPr>
              <a:t> support.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Arial" panose="020B0604020202020204" pitchFamily="34" charset="0"/>
              </a:rPr>
              <a:t>TYPE OF VISA OPTIONS AVAILABLE TO kiwi BUSINESS TRAVELERS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2095500"/>
            <a:ext cx="78676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490" y="724740"/>
            <a:ext cx="10353761" cy="1326321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VISA WAIVER PROGRAM (“VWP”)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20"/>
            <a:ext cx="9866500" cy="395053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NO VISA REQUIRED – just the ESTA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Presumption of </a:t>
            </a:r>
            <a:r>
              <a:rPr lang="en-US" dirty="0">
                <a:latin typeface="Arial Black" panose="020B0A04020102020204" pitchFamily="34" charset="0"/>
              </a:rPr>
              <a:t>i</a:t>
            </a:r>
            <a:r>
              <a:rPr lang="en-US" dirty="0" smtClean="0">
                <a:latin typeface="Arial Black" panose="020B0A04020102020204" pitchFamily="34" charset="0"/>
              </a:rPr>
              <a:t>mmigrant intent </a:t>
            </a:r>
            <a:r>
              <a:rPr lang="en-US" b="1" dirty="0" smtClean="0">
                <a:latin typeface="Arial Black" panose="020B0A04020102020204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WATCH OUT!!!!</a:t>
            </a:r>
            <a:r>
              <a:rPr lang="en-US" sz="2400" b="1" dirty="0" smtClean="0">
                <a:latin typeface="Arial Black" panose="020B0A04020102020204" pitchFamily="34" charset="0"/>
              </a:rPr>
              <a:t>)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90 DAYS Maximum stay per trip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180 DAY Rule-of-Thumb Advice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Cannot get an ESTA if you have prior visa violations/ineligibilities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Can be used for Tourism or Business Trips.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NO WORK!!!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Arial" panose="020B0604020202020204" pitchFamily="34" charset="0"/>
              </a:rPr>
              <a:t>What is “business”?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Meetings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Short Educational Courses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Conventions/Conferences/Trade Shows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Negotiate Contracts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Litigate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Train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BUT!!!!!</a:t>
            </a:r>
          </a:p>
        </p:txBody>
      </p:sp>
    </p:spTree>
    <p:extLst>
      <p:ext uri="{BB962C8B-B14F-4D97-AF65-F5344CB8AC3E}">
        <p14:creationId xmlns:p14="http://schemas.microsoft.com/office/powerpoint/2010/main" val="10516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  <a:cs typeface="Arial" panose="020B0604020202020204" pitchFamily="34" charset="0"/>
              </a:rPr>
              <a:t>Do not “work”!!</a:t>
            </a:r>
            <a:endParaRPr lang="en-US" sz="4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Arial Black" panose="020B0A04020102020204" pitchFamily="34" charset="0"/>
              </a:rPr>
              <a:t>Do not</a:t>
            </a:r>
            <a:r>
              <a:rPr lang="en-US" dirty="0" smtClean="0">
                <a:latin typeface="Arial Black" panose="020B0A04020102020204" pitchFamily="34" charset="0"/>
              </a:rPr>
              <a:t>:</a:t>
            </a:r>
          </a:p>
          <a:p>
            <a:pPr marL="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Go in to manage and operate the day–to-day functions of your US business</a:t>
            </a: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Receive direct payment from a US entity for any action taken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Arial" panose="020B0604020202020204" pitchFamily="34" charset="0"/>
              </a:rPr>
              <a:t>BUSINESS VISITOR VISA (B-1)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17076" y="1471448"/>
            <a:ext cx="6989379" cy="164294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10974" y="3615559"/>
            <a:ext cx="7498764" cy="2460662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Must apply through the Consulate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Presumption of Immigrant Intent (</a:t>
            </a:r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Watch Out!</a:t>
            </a:r>
            <a:r>
              <a:rPr lang="en-US" dirty="0" smtClean="0">
                <a:latin typeface="Arial Black" panose="020B0A04020102020204" pitchFamily="34" charset="0"/>
              </a:rPr>
              <a:t>)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6 month stay (extend up to 1 year)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NO WORK!!!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617</TotalTime>
  <Words>501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Adobe Devanagari</vt:lpstr>
      <vt:lpstr>Arial</vt:lpstr>
      <vt:lpstr>Arial Black</vt:lpstr>
      <vt:lpstr>Bookman Old Style</vt:lpstr>
      <vt:lpstr>EPISODE I</vt:lpstr>
      <vt:lpstr>Rockwell</vt:lpstr>
      <vt:lpstr>Damask</vt:lpstr>
      <vt:lpstr> </vt:lpstr>
      <vt:lpstr>Disclaimer</vt:lpstr>
      <vt:lpstr>Us immigration law is complex</vt:lpstr>
      <vt:lpstr>Us immigration = Federal law</vt:lpstr>
      <vt:lpstr>TYPE OF VISA OPTIONS AVAILABLE TO kiwi BUSINESS TRAVELERS</vt:lpstr>
      <vt:lpstr>VISA WAIVER PROGRAM (“VWP”)</vt:lpstr>
      <vt:lpstr>What is “business”?</vt:lpstr>
      <vt:lpstr>Do not “work”!!</vt:lpstr>
      <vt:lpstr>BUSINESS VISITOR VISA (B-1)</vt:lpstr>
      <vt:lpstr>L-1 INTRACOMPANY TRANSFEREE VISAs</vt:lpstr>
      <vt:lpstr>SPECIALITY OCCUPATION &amp; SKILLED/UNSKILLED WORKERS</vt:lpstr>
      <vt:lpstr>OTHER NON-IMMIGRANT  employment-based VISAS</vt:lpstr>
      <vt:lpstr>IMMIGRANT VISAS</vt:lpstr>
      <vt:lpstr>PowerPoint Presentation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Norris Legal Consulting  New Zealand Based U.S. Licensed Attorneys Providing Expertise in U.S. Law</dc:title>
  <dc:creator>Zachary Norris</dc:creator>
  <cp:lastModifiedBy>Mike</cp:lastModifiedBy>
  <cp:revision>60</cp:revision>
  <dcterms:created xsi:type="dcterms:W3CDTF">2015-08-04T02:27:34Z</dcterms:created>
  <dcterms:modified xsi:type="dcterms:W3CDTF">2015-11-29T19:58:38Z</dcterms:modified>
</cp:coreProperties>
</file>