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2"/>
  </p:handoutMasterIdLst>
  <p:sldIdLst>
    <p:sldId id="256" r:id="rId2"/>
    <p:sldId id="257" r:id="rId3"/>
    <p:sldId id="274" r:id="rId4"/>
    <p:sldId id="260" r:id="rId5"/>
    <p:sldId id="271" r:id="rId6"/>
    <p:sldId id="261" r:id="rId7"/>
    <p:sldId id="272" r:id="rId8"/>
    <p:sldId id="258" r:id="rId9"/>
    <p:sldId id="264" r:id="rId10"/>
    <p:sldId id="270" r:id="rId11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>
        <p:scale>
          <a:sx n="74" d="100"/>
          <a:sy n="74" d="100"/>
        </p:scale>
        <p:origin x="-2610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232" cy="4957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219" y="0"/>
            <a:ext cx="2971232" cy="4957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4032F-ED05-4B67-94CC-115084E3DF42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207"/>
            <a:ext cx="2971232" cy="4957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219" y="9429207"/>
            <a:ext cx="2971232" cy="4957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EB3A1-DBF4-4A97-9B83-98F610EB3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50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2FD48-DAFB-4107-835C-F4645D5227C5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73B7DC-34AD-4722-815D-A04028A45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FD48-DAFB-4107-835C-F4645D5227C5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B7DC-34AD-4722-815D-A04028A45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FD48-DAFB-4107-835C-F4645D5227C5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B7DC-34AD-4722-815D-A04028A45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FD48-DAFB-4107-835C-F4645D5227C5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B7DC-34AD-4722-815D-A04028A456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FD48-DAFB-4107-835C-F4645D5227C5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B7DC-34AD-4722-815D-A04028A456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FD48-DAFB-4107-835C-F4645D5227C5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B7DC-34AD-4722-815D-A04028A456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FD48-DAFB-4107-835C-F4645D5227C5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B7DC-34AD-4722-815D-A04028A45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FD48-DAFB-4107-835C-F4645D5227C5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B7DC-34AD-4722-815D-A04028A456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FD48-DAFB-4107-835C-F4645D5227C5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B7DC-34AD-4722-815D-A04028A45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92FD48-DAFB-4107-835C-F4645D5227C5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B7DC-34AD-4722-815D-A04028A45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92FD48-DAFB-4107-835C-F4645D5227C5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73B7DC-34AD-4722-815D-A04028A456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92FD48-DAFB-4107-835C-F4645D5227C5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73B7DC-34AD-4722-815D-A04028A45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lectusa.gov/" TargetMode="External"/><Relationship Id="rId2" Type="http://schemas.openxmlformats.org/officeDocument/2006/relationships/hyperlink" Target="mailto:support-newzealand@ustraveldocs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nz.usembassy.gov/evisa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traveldocs.com/nz/nz-niv-visafeeinfo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914400"/>
          </a:xfrm>
        </p:spPr>
        <p:txBody>
          <a:bodyPr/>
          <a:lstStyle/>
          <a:p>
            <a:pPr algn="ctr"/>
            <a:r>
              <a:rPr lang="en-US" u="sng" dirty="0"/>
              <a:t>What is an E Visa?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7848600" cy="43434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New Zealand business owners or entrepreneurs in start-up phase.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Coming to U.S. to carry on substantial trade between the U.S. and treaty country (New Zealand</a:t>
            </a:r>
            <a:r>
              <a:rPr lang="en-US" sz="2400" dirty="0" smtClean="0">
                <a:solidFill>
                  <a:schemeClr val="tx1"/>
                </a:solidFill>
              </a:rPr>
              <a:t>).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Coming to develop and direct the operations of an enterprise in which the person has invested or is investing a substantial amount of capital. 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 descr="c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" y="5425440"/>
            <a:ext cx="1341120" cy="13411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62026" y="5791200"/>
            <a:ext cx="67199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CONSULATE GENERAL OF THE UNITED STATES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AUCKLAND, NEW ZEALAND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10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If you have any </a:t>
            </a:r>
            <a:r>
              <a:rPr lang="en-US" dirty="0" smtClean="0"/>
              <a:t>E visa questions</a:t>
            </a:r>
            <a:r>
              <a:rPr lang="en-US" dirty="0" smtClean="0"/>
              <a:t>, </a:t>
            </a:r>
          </a:p>
          <a:p>
            <a:pPr algn="ctr">
              <a:buNone/>
            </a:pPr>
            <a:r>
              <a:rPr lang="en-US" dirty="0" smtClean="0"/>
              <a:t>please feel free to contact 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support-newzealand@ustraveldocs.com</a:t>
            </a:r>
            <a:r>
              <a:rPr lang="en-US" dirty="0" smtClean="0"/>
              <a:t>.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For more information and resources on</a:t>
            </a:r>
          </a:p>
          <a:p>
            <a:pPr algn="ctr">
              <a:buNone/>
            </a:pPr>
            <a:r>
              <a:rPr lang="en-US" dirty="0" smtClean="0"/>
              <a:t>business investment in the United States, </a:t>
            </a:r>
          </a:p>
          <a:p>
            <a:pPr algn="ctr">
              <a:buNone/>
            </a:pPr>
            <a:r>
              <a:rPr lang="en-US" dirty="0" smtClean="0"/>
              <a:t>please reach out to </a:t>
            </a:r>
          </a:p>
          <a:p>
            <a:pPr algn="ctr">
              <a:buNone/>
            </a:pPr>
            <a:r>
              <a:rPr lang="en-US" sz="2800" dirty="0">
                <a:hlinkClick r:id="rId3"/>
              </a:rPr>
              <a:t>www.SelectUSA.gov</a:t>
            </a:r>
            <a:endParaRPr lang="en-US" sz="2800" dirty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>
              <a:buNone/>
            </a:pPr>
            <a:r>
              <a:rPr lang="en-US" dirty="0" smtClean="0"/>
              <a:t>Many companies use H, L, O and P visas to bring employees to work at U.S. locations.  The E visa provides another avenue for companies to send qualified </a:t>
            </a:r>
            <a:r>
              <a:rPr lang="en-US" dirty="0" smtClean="0"/>
              <a:t>investors and employees </a:t>
            </a:r>
            <a:r>
              <a:rPr lang="en-US" dirty="0" smtClean="0"/>
              <a:t>to the </a:t>
            </a:r>
            <a:r>
              <a:rPr lang="en-US" dirty="0" smtClean="0"/>
              <a:t>United States.  </a:t>
            </a:r>
            <a:endParaRPr lang="en-US" dirty="0" smtClean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Unlike H and L visas, an E visa does not require a labor certification or an approved petition from DHS.  The visa can be processed through the U.S. Consulate General in Auckland.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500" u="sng" dirty="0"/>
              <a:t>Is </a:t>
            </a:r>
            <a:r>
              <a:rPr lang="en-US" sz="3500" u="sng" dirty="0" smtClean="0"/>
              <a:t>an E Visa </a:t>
            </a:r>
            <a:r>
              <a:rPr lang="en-US" sz="3500" u="sng" dirty="0"/>
              <a:t>Right for E</a:t>
            </a:r>
            <a:r>
              <a:rPr lang="en-US" sz="3500" u="sng" dirty="0" smtClean="0"/>
              <a:t>very </a:t>
            </a:r>
            <a:r>
              <a:rPr lang="en-US" sz="3500" u="sng" dirty="0"/>
              <a:t>Business?</a:t>
            </a:r>
            <a:endParaRPr lang="en-US" sz="3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en-US" dirty="0" smtClean="0"/>
              <a:t>Common Elements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Is there a qualifying treaty? </a:t>
            </a:r>
          </a:p>
          <a:p>
            <a:pPr lvl="0">
              <a:buFont typeface="Wingdings" pitchFamily="2" charset="2"/>
              <a:buChar char="Ø"/>
            </a:pP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Is the company owned by nationals of the treaty country?</a:t>
            </a:r>
            <a:r>
              <a:rPr lang="en-US" dirty="0" smtClean="0"/>
              <a:t> </a:t>
            </a:r>
          </a:p>
          <a:p>
            <a:pPr lvl="0">
              <a:buFont typeface="Wingdings" pitchFamily="2" charset="2"/>
              <a:buChar char="Ø"/>
            </a:pP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Does the applicant intend to depart the U.S. when E visa status no longer applies?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500" u="sng" dirty="0" smtClean="0"/>
              <a:t>E Visa </a:t>
            </a:r>
            <a:r>
              <a:rPr lang="en-US" sz="3500" u="sng" dirty="0" smtClean="0"/>
              <a:t>Requirements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647116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applicant must be a national of a treaty </a:t>
            </a:r>
            <a:r>
              <a:rPr lang="en-US" dirty="0" smtClean="0"/>
              <a:t>country. 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US" dirty="0"/>
              <a:t>The trading firm for which the applicant is coming to the </a:t>
            </a:r>
            <a:r>
              <a:rPr lang="en-US" dirty="0" smtClean="0"/>
              <a:t>U.S</a:t>
            </a:r>
            <a:r>
              <a:rPr lang="en-US" dirty="0"/>
              <a:t>. must have the nationality of the treaty country. 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US" dirty="0"/>
              <a:t>The international trade must be "substantial" in the sense that there is a sizable and continuing volume of trade.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u="sng" dirty="0" smtClean="0"/>
              <a:t>E-1 Treaty Trader Visa Requirements</a:t>
            </a:r>
            <a:endParaRPr lang="en-US" sz="3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More than 50% of the </a:t>
            </a:r>
            <a:r>
              <a:rPr lang="en-US" u="sng" dirty="0" smtClean="0"/>
              <a:t>international</a:t>
            </a:r>
            <a:r>
              <a:rPr lang="en-US" dirty="0" smtClean="0"/>
              <a:t> trade must be between the U.S. and the country of the applicant's nationality. </a:t>
            </a:r>
          </a:p>
          <a:p>
            <a:pPr lvl="0">
              <a:buFont typeface="Wingdings" pitchFamily="2" charset="2"/>
              <a:buChar char="Ø"/>
            </a:pP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Trade means </a:t>
            </a:r>
            <a:r>
              <a:rPr lang="en-US" b="1" dirty="0" smtClean="0"/>
              <a:t>the international exchange of goods, services, and technology</a:t>
            </a:r>
            <a:r>
              <a:rPr lang="en-US" dirty="0" smtClean="0"/>
              <a:t>. Title of the trade items must pass from party to the other.</a:t>
            </a:r>
          </a:p>
          <a:p>
            <a:pPr lvl="0">
              <a:buFont typeface="Wingdings" pitchFamily="2" charset="2"/>
              <a:buChar char="Ø"/>
            </a:pP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 applicant must be employed in a supervisory or executive capacity, or possess highly specialized skills essential to the efficient operation of the firm. Ordinary skilled or unskilled workers do </a:t>
            </a:r>
            <a:r>
              <a:rPr lang="en-US" b="1" u="sng" dirty="0" smtClean="0"/>
              <a:t>not</a:t>
            </a:r>
            <a:r>
              <a:rPr lang="en-US" dirty="0" smtClean="0"/>
              <a:t> qualify.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E-1 Treaty Trader Requirements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3400" dirty="0" smtClean="0"/>
              <a:t>The </a:t>
            </a:r>
            <a:r>
              <a:rPr lang="en-US" sz="3400" dirty="0"/>
              <a:t>investor, either a real or corporate person, must be a national of a treaty country. </a:t>
            </a:r>
            <a:endParaRPr lang="en-US" sz="3400" dirty="0" smtClean="0"/>
          </a:p>
          <a:p>
            <a:pPr lvl="0">
              <a:buFont typeface="Wingdings" pitchFamily="2" charset="2"/>
              <a:buChar char="Ø"/>
            </a:pPr>
            <a:endParaRPr lang="en-US" sz="3400" dirty="0"/>
          </a:p>
          <a:p>
            <a:pPr lvl="0">
              <a:buFont typeface="Wingdings" pitchFamily="2" charset="2"/>
              <a:buChar char="Ø"/>
            </a:pPr>
            <a:r>
              <a:rPr lang="en-US" sz="3400" dirty="0"/>
              <a:t>The investment must be substantial. It must be sufficient to ensure the successful operation of the enterprise. The percentage of investment for a low-cost business enterprise must be higher than the percentage of investment in a high-cost enterprise. </a:t>
            </a:r>
            <a:endParaRPr lang="en-US" sz="3400" dirty="0" smtClean="0"/>
          </a:p>
          <a:p>
            <a:pPr lvl="0">
              <a:buFont typeface="Wingdings" pitchFamily="2" charset="2"/>
              <a:buChar char="Ø"/>
            </a:pPr>
            <a:endParaRPr lang="en-US" sz="3400" dirty="0"/>
          </a:p>
          <a:p>
            <a:pPr lvl="0">
              <a:buFont typeface="Wingdings" pitchFamily="2" charset="2"/>
              <a:buChar char="Ø"/>
            </a:pPr>
            <a:r>
              <a:rPr lang="en-US" sz="3400" dirty="0"/>
              <a:t>The investment must be a real operating enterprise. Speculative or idle investment does not qualify. Uncommitted funds in a bank account </a:t>
            </a:r>
            <a:r>
              <a:rPr lang="en-US" sz="3400" dirty="0" smtClean="0"/>
              <a:t>are </a:t>
            </a:r>
            <a:r>
              <a:rPr lang="en-US" sz="3400" dirty="0"/>
              <a:t>not considered an investment.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u="sng" dirty="0"/>
              <a:t>E-2 Treaty Investor </a:t>
            </a:r>
            <a:r>
              <a:rPr lang="en-US" sz="3300" u="sng" dirty="0" smtClean="0"/>
              <a:t>Visa Requirements</a:t>
            </a:r>
            <a:endParaRPr lang="en-US" sz="33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2800" dirty="0" smtClean="0"/>
              <a:t>The investment may not be marginal. It must generate significantly more income than just to provide a living to the investor and family, or it must have a significant economic impact in the </a:t>
            </a:r>
            <a:r>
              <a:rPr lang="en-US" sz="2800" dirty="0" smtClean="0"/>
              <a:t>United States.</a:t>
            </a:r>
            <a:endParaRPr lang="en-US" sz="2800" dirty="0" smtClean="0"/>
          </a:p>
          <a:p>
            <a:pPr marL="109728" lvl="0" indent="0">
              <a:buNone/>
            </a:pPr>
            <a:r>
              <a:rPr lang="en-US" sz="2800" dirty="0" smtClean="0"/>
              <a:t> 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 smtClean="0"/>
              <a:t>The investor must have control of the funds, and the investment must be </a:t>
            </a:r>
            <a:r>
              <a:rPr lang="en-US" sz="2800" i="1" dirty="0" smtClean="0"/>
              <a:t>at risk </a:t>
            </a:r>
            <a:r>
              <a:rPr lang="en-US" sz="2800" dirty="0" smtClean="0"/>
              <a:t>in the commercial sense. </a:t>
            </a:r>
          </a:p>
          <a:p>
            <a:pPr lvl="0">
              <a:buFont typeface="Wingdings" pitchFamily="2" charset="2"/>
              <a:buChar char="Ø"/>
            </a:pPr>
            <a:endParaRPr lang="en-US" sz="2800" dirty="0" smtClean="0"/>
          </a:p>
          <a:p>
            <a:pPr lvl="0">
              <a:buFont typeface="Wingdings" pitchFamily="2" charset="2"/>
              <a:buChar char="Ø"/>
            </a:pPr>
            <a:r>
              <a:rPr lang="en-US" sz="2800" dirty="0" smtClean="0"/>
              <a:t>The investor must be coming to the U.S. to </a:t>
            </a:r>
            <a:r>
              <a:rPr lang="en-US" sz="2800" i="1" dirty="0" smtClean="0"/>
              <a:t>develop and direct</a:t>
            </a:r>
            <a:r>
              <a:rPr lang="en-US" sz="2800" dirty="0" smtClean="0"/>
              <a:t> the enterprise. If the applicant is not the principal investor, he or she must be employed in a supervisory, executive, or highly specialized skill capacity. Ordinary skilled and unskilled workers do </a:t>
            </a:r>
            <a:r>
              <a:rPr lang="en-US" sz="2800" b="1" u="sng" dirty="0" smtClean="0"/>
              <a:t>not</a:t>
            </a:r>
            <a:r>
              <a:rPr lang="en-US" sz="2800" dirty="0" smtClean="0"/>
              <a:t> qualify.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E-2 Treaty Investor Requirements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/>
              <a:t>Step 1: </a:t>
            </a:r>
            <a:r>
              <a:rPr lang="en-US" sz="2900" dirty="0" smtClean="0"/>
              <a:t>Consult </a:t>
            </a:r>
            <a:r>
              <a:rPr lang="en-US" sz="2900" dirty="0"/>
              <a:t>our </a:t>
            </a:r>
            <a:r>
              <a:rPr lang="en-US" sz="2900" dirty="0" smtClean="0"/>
              <a:t>website </a:t>
            </a:r>
            <a:r>
              <a:rPr lang="en-US" sz="2900" dirty="0"/>
              <a:t>for the list of required </a:t>
            </a:r>
            <a:r>
              <a:rPr lang="en-US" sz="2900" dirty="0" smtClean="0"/>
              <a:t>documentation at </a:t>
            </a:r>
            <a:r>
              <a:rPr lang="en-US" sz="2900" dirty="0" smtClean="0">
                <a:hlinkClick r:id="rId2"/>
              </a:rPr>
              <a:t>https</a:t>
            </a:r>
            <a:r>
              <a:rPr lang="en-US" sz="2900" dirty="0">
                <a:hlinkClick r:id="rId2"/>
              </a:rPr>
              <a:t>://nz.usembassy.gov/evisa</a:t>
            </a:r>
            <a:r>
              <a:rPr lang="en-US" sz="2900" dirty="0" smtClean="0">
                <a:hlinkClick r:id="rId2"/>
              </a:rPr>
              <a:t>/</a:t>
            </a:r>
            <a:r>
              <a:rPr lang="en-US" sz="2900" dirty="0"/>
              <a:t>.</a:t>
            </a:r>
            <a:r>
              <a:rPr lang="en-US" sz="2900" dirty="0" smtClean="0"/>
              <a:t> </a:t>
            </a:r>
            <a:endParaRPr lang="en-US" sz="2900" dirty="0" smtClean="0"/>
          </a:p>
          <a:p>
            <a:pPr marL="109728" indent="0">
              <a:buNone/>
            </a:pPr>
            <a:endParaRPr lang="en-US" sz="2900" dirty="0"/>
          </a:p>
          <a:p>
            <a:r>
              <a:rPr lang="en-US" sz="2900" dirty="0"/>
              <a:t>Step 2: </a:t>
            </a:r>
            <a:r>
              <a:rPr lang="en-US" sz="2900" dirty="0" smtClean="0"/>
              <a:t>Complete the online (DS-160) visa application, upload a photo, and pay the $205.00 USD fee, and request an appointment.</a:t>
            </a:r>
          </a:p>
          <a:p>
            <a:pPr marL="109728" indent="0">
              <a:buNone/>
            </a:pPr>
            <a:r>
              <a:rPr lang="en-US" sz="2900" dirty="0" smtClean="0"/>
              <a:t> </a:t>
            </a:r>
            <a:endParaRPr lang="en-US" sz="2900" dirty="0"/>
          </a:p>
          <a:p>
            <a:r>
              <a:rPr lang="en-US" sz="2900" dirty="0"/>
              <a:t>Step 3</a:t>
            </a:r>
            <a:r>
              <a:rPr lang="en-US" sz="2900" dirty="0" smtClean="0"/>
              <a:t>: </a:t>
            </a:r>
            <a:r>
              <a:rPr lang="en-US" sz="2900" dirty="0"/>
              <a:t>M</a:t>
            </a:r>
            <a:r>
              <a:rPr lang="en-US" sz="2900" dirty="0" smtClean="0"/>
              <a:t>ail the </a:t>
            </a:r>
            <a:r>
              <a:rPr lang="en-US" sz="2900" dirty="0"/>
              <a:t>E visa submission </a:t>
            </a:r>
            <a:r>
              <a:rPr lang="en-US" sz="2900" dirty="0" smtClean="0"/>
              <a:t>including form DS-156E within 3 business days to </a:t>
            </a:r>
            <a:r>
              <a:rPr lang="en-US" sz="2900" dirty="0"/>
              <a:t>our office </a:t>
            </a:r>
            <a:r>
              <a:rPr lang="en-US" sz="2900" dirty="0" smtClean="0"/>
              <a:t>for </a:t>
            </a:r>
            <a:r>
              <a:rPr lang="en-US" sz="2900" dirty="0"/>
              <a:t>review by consular staff. </a:t>
            </a:r>
          </a:p>
          <a:p>
            <a:endParaRPr lang="en-US" sz="2900" dirty="0" smtClean="0"/>
          </a:p>
          <a:p>
            <a:r>
              <a:rPr lang="en-US" sz="2900" dirty="0" smtClean="0"/>
              <a:t>Step 4</a:t>
            </a:r>
            <a:r>
              <a:rPr lang="en-US" sz="2900" dirty="0"/>
              <a:t>: </a:t>
            </a:r>
            <a:r>
              <a:rPr lang="en-US" sz="2900" dirty="0" smtClean="0"/>
              <a:t>Once review is complete, the applicant or legal representative will be advised to schedule interview appointment on a Tuesday afternoon </a:t>
            </a:r>
            <a:r>
              <a:rPr lang="en-US" sz="2900" dirty="0"/>
              <a:t>at the U.S. Consulate </a:t>
            </a:r>
            <a:r>
              <a:rPr lang="en-US" sz="2900" dirty="0" smtClean="0"/>
              <a:t>Auckland via </a:t>
            </a:r>
            <a:r>
              <a:rPr lang="en-US" sz="2900" dirty="0"/>
              <a:t>our online scheduling </a:t>
            </a:r>
            <a:r>
              <a:rPr lang="en-US" sz="2900" dirty="0" smtClean="0"/>
              <a:t>system.</a:t>
            </a:r>
            <a:endParaRPr lang="en-US" sz="2900" dirty="0"/>
          </a:p>
          <a:p>
            <a:pPr marL="109728" indent="0">
              <a:buNone/>
            </a:pPr>
            <a:endParaRPr lang="en-US" sz="2900" dirty="0" smtClean="0"/>
          </a:p>
          <a:p>
            <a:r>
              <a:rPr lang="en-US" sz="2900" dirty="0" smtClean="0"/>
              <a:t>Appear for interview</a:t>
            </a:r>
            <a:r>
              <a:rPr lang="en-US" sz="2900" dirty="0" smtClean="0"/>
              <a:t>.  Most </a:t>
            </a:r>
            <a:r>
              <a:rPr lang="en-US" sz="2900" dirty="0" smtClean="0"/>
              <a:t>decisions are rendered at the time of the interview.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How long does it </a:t>
            </a:r>
            <a:r>
              <a:rPr lang="en-US" u="sng" dirty="0"/>
              <a:t>t</a:t>
            </a:r>
            <a:r>
              <a:rPr lang="en-US" u="sng" dirty="0" smtClean="0"/>
              <a:t>ake?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0">
              <a:buNone/>
            </a:pPr>
            <a:r>
              <a:rPr lang="en-US" dirty="0" smtClean="0"/>
              <a:t>U.S. Consulate General Auckland uses an online appointment service for E-1 and E-2 visa applicants.  This system allows applicants to pay required fees and schedule an appointment online.  Applicants should have completed the DS-160 online visa application form and the DS-156E application.  Applicants should also have all of the requisite supporting documentation ready for submission to the Consulate.</a:t>
            </a:r>
          </a:p>
          <a:p>
            <a:pPr indent="0"/>
            <a:endParaRPr lang="en-US" dirty="0" smtClean="0"/>
          </a:p>
          <a:p>
            <a:pPr indent="0">
              <a:buNone/>
            </a:pPr>
            <a:r>
              <a:rPr lang="en-US" dirty="0" smtClean="0"/>
              <a:t>The visa appointment can then be made either online at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www.ustraveldocs.com/nz/</a:t>
            </a:r>
            <a:r>
              <a:rPr lang="en-US" dirty="0" smtClean="0"/>
              <a:t> or by calling our appointment scheduling service at 09-887-5999 </a:t>
            </a:r>
            <a:r>
              <a:rPr lang="en-US" dirty="0"/>
              <a:t>(from </a:t>
            </a:r>
            <a:r>
              <a:rPr lang="en-US" dirty="0" smtClean="0"/>
              <a:t>New Zealand) </a:t>
            </a:r>
            <a:r>
              <a:rPr lang="en-US" dirty="0"/>
              <a:t>or </a:t>
            </a:r>
            <a:r>
              <a:rPr lang="en-US" dirty="0" smtClean="0"/>
              <a:t>1-703-520-2231 </a:t>
            </a:r>
            <a:r>
              <a:rPr lang="en-US" dirty="0"/>
              <a:t>(from </a:t>
            </a:r>
            <a:r>
              <a:rPr lang="en-US" dirty="0" smtClean="0"/>
              <a:t>the </a:t>
            </a:r>
            <a:r>
              <a:rPr lang="en-US" dirty="0"/>
              <a:t>U.S.).</a:t>
            </a:r>
            <a:endParaRPr lang="en-US" dirty="0" smtClean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Note: Before an appointment may be scheduled, the required visa fees for the principal applicant and any eligible family members must be paid. Please be aware that visa fees are non-refundable.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Scheduling an </a:t>
            </a:r>
            <a:r>
              <a:rPr lang="en-US" u="sng" dirty="0" smtClean="0"/>
              <a:t>E Visa </a:t>
            </a:r>
            <a:r>
              <a:rPr lang="en-US" u="sng" dirty="0"/>
              <a:t>Appointment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2445</TotalTime>
  <Words>804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What is an E Visa?</vt:lpstr>
      <vt:lpstr>Is an E Visa Right for Every Business?</vt:lpstr>
      <vt:lpstr>E Visa Requirements</vt:lpstr>
      <vt:lpstr>E-1 Treaty Trader Visa Requirements</vt:lpstr>
      <vt:lpstr>E-1 Treaty Trader Requirements</vt:lpstr>
      <vt:lpstr>E-2 Treaty Investor Visa Requirements</vt:lpstr>
      <vt:lpstr>E-2 Treaty Investor Requirements</vt:lpstr>
      <vt:lpstr>How long does it take? </vt:lpstr>
      <vt:lpstr>Scheduling an E Visa Appointment</vt:lpstr>
      <vt:lpstr>Questions?</vt:lpstr>
    </vt:vector>
  </TitlesOfParts>
  <Company>U.S. Department of State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 E Visa?</dc:title>
  <dc:creator>fietzpl</dc:creator>
  <cp:lastModifiedBy>Scarrow, April C  (Auckland)</cp:lastModifiedBy>
  <cp:revision>106</cp:revision>
  <cp:lastPrinted>2019-06-25T00:27:48Z</cp:lastPrinted>
  <dcterms:created xsi:type="dcterms:W3CDTF">2011-12-19T20:43:50Z</dcterms:created>
  <dcterms:modified xsi:type="dcterms:W3CDTF">2019-06-25T00:37:41Z</dcterms:modified>
</cp:coreProperties>
</file>