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92" r:id="rId5"/>
    <p:sldId id="259" r:id="rId6"/>
    <p:sldId id="29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5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Lawsuits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5D-40FA-8E54-6200B830A9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5D-40FA-8E54-6200B830A9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5D-40FA-8E54-6200B830A9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5D-40FA-8E54-6200B830A983}"/>
              </c:ext>
            </c:extLst>
          </c:dPt>
          <c:cat>
            <c:strRef>
              <c:f>Sheet1!$A$2:$A$5</c:f>
              <c:strCache>
                <c:ptCount val="2"/>
                <c:pt idx="0">
                  <c:v>Settled</c:v>
                </c:pt>
                <c:pt idx="1">
                  <c:v>Tried to Verdict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56-42CE-B19F-33F8992A1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4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8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5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74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7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5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2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0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1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8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9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0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4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6B3FF-676A-459C-9740-74E5103E247D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BB86-E371-4E9B-B9BF-48F1871A7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52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88" y="732155"/>
            <a:ext cx="9971891" cy="286988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EPISODE I" panose="02020500000000000000" pitchFamily="18" charset="0"/>
              </a:rPr>
              <a:t/>
            </a:r>
            <a:br>
              <a:rPr lang="en-US" sz="4800" dirty="0">
                <a:latin typeface="EPISODE I" panose="02020500000000000000" pitchFamily="18" charset="0"/>
              </a:rPr>
            </a:br>
            <a:endParaRPr lang="en-US" sz="1600" dirty="0">
              <a:latin typeface="EPISODE I" panose="02020500000000000000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Organization and US Legal Culture</a:t>
            </a:r>
          </a:p>
          <a:p>
            <a:r>
              <a:rPr lang="en-US" sz="44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</a:t>
            </a:r>
            <a:r>
              <a:rPr lang="en-US" sz="44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</a:t>
            </a:r>
          </a:p>
          <a:p>
            <a:r>
              <a:rPr lang="en-US" sz="4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Zachary D. Norris, </a:t>
            </a:r>
            <a:r>
              <a:rPr lang="en-US" sz="4400" b="1" i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J.D., LL.M</a:t>
            </a:r>
            <a:r>
              <a:rPr lang="en-US" sz="4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239713"/>
            <a:ext cx="114776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10255269" cy="788276"/>
          </a:xfrm>
        </p:spPr>
        <p:txBody>
          <a:bodyPr/>
          <a:lstStyle/>
          <a:p>
            <a:r>
              <a:rPr lang="en-US" cap="none" dirty="0" smtClean="0">
                <a:latin typeface="+mn-lt"/>
                <a:cs typeface="Arial" panose="020B0604020202020204" pitchFamily="34" charset="0"/>
              </a:rPr>
              <a:t>AMERICAN LEGAL CULTURE</a:t>
            </a:r>
            <a:endParaRPr lang="en-US" cap="none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9848" y="1892026"/>
            <a:ext cx="4193628" cy="42355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0543" y="3355509"/>
            <a:ext cx="3932237" cy="65426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Lets get ready to rumble!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+mn-lt"/>
                <a:cs typeface="Arial" panose="020B0604020202020204" pitchFamily="34" charset="0"/>
              </a:rPr>
              <a:t>The American Rule of Legal Fees</a:t>
            </a:r>
            <a:endParaRPr lang="en-US" cap="none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935921"/>
            <a:ext cx="6896100" cy="38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+mn-lt"/>
                <a:cs typeface="Arial" panose="020B0604020202020204" pitchFamily="34" charset="0"/>
              </a:rPr>
              <a:t>MOST CASES SETTLE!!!</a:t>
            </a:r>
            <a:endParaRPr lang="en-US" cap="none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515517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42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+mn-lt"/>
                <a:cs typeface="Arial" panose="020B0604020202020204" pitchFamily="34" charset="0"/>
              </a:rPr>
              <a:t>AMERICAN LEGAL CULTURE IS ADVERSARIAL</a:t>
            </a:r>
            <a:endParaRPr lang="en-US" cap="none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950" y="2095500"/>
            <a:ext cx="5334000" cy="35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US CONTRACTING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Arial Black" panose="020B0A04020102020204" pitchFamily="34" charset="0"/>
              </a:rPr>
              <a:t>Do not use</a:t>
            </a:r>
            <a:r>
              <a:rPr lang="en-US" dirty="0" smtClean="0">
                <a:latin typeface="Arial Black" panose="020B0A04020102020204" pitchFamily="34" charset="0"/>
              </a:rPr>
              <a:t> your New Zealand contracts in the US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Take the Drafting Initiative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Make sure the ENTIRE and </a:t>
            </a:r>
            <a:r>
              <a:rPr lang="en-US" u="sng" dirty="0" smtClean="0">
                <a:latin typeface="Arial Black" panose="020B0A04020102020204" pitchFamily="34" charset="0"/>
              </a:rPr>
              <a:t>every</a:t>
            </a:r>
            <a:r>
              <a:rPr lang="en-US" dirty="0" smtClean="0">
                <a:latin typeface="Arial Black" panose="020B0A04020102020204" pitchFamily="34" charset="0"/>
              </a:rPr>
              <a:t> detail of the deal is stated in the contract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THE BEST WAY TO AVOID LITIGATION IS TO HAVE A WELL THOUGHT-OUT AND </a:t>
            </a:r>
            <a:r>
              <a:rPr lang="en-US" u="sng" dirty="0" smtClean="0">
                <a:latin typeface="Arial Black" panose="020B0A04020102020204" pitchFamily="34" charset="0"/>
              </a:rPr>
              <a:t>THOROUGH</a:t>
            </a:r>
            <a:r>
              <a:rPr lang="en-US" dirty="0" smtClean="0">
                <a:latin typeface="Arial Black" panose="020B0A04020102020204" pitchFamily="34" charset="0"/>
              </a:rPr>
              <a:t> CONTRACT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YOUR STATE OF ORGANIZATION STRATEGICALLY</a:t>
            </a:r>
          </a:p>
          <a:p>
            <a:r>
              <a:rPr lang="en-US" dirty="0" smtClean="0"/>
              <a:t>CHOOSE YOUR ENTITY TYPE BASED ON THE REASON YOU ARE GOING TO THE US</a:t>
            </a:r>
          </a:p>
          <a:p>
            <a:r>
              <a:rPr lang="en-US" dirty="0" smtClean="0"/>
              <a:t>PREPARE FOR A DIFFERENT BUSINESS AND LEGAL CULTURE</a:t>
            </a:r>
          </a:p>
          <a:p>
            <a:r>
              <a:rPr lang="en-US" dirty="0" smtClean="0"/>
              <a:t>WE LITIGATE, SO DO NOT CUT CORNERS IN YOUR CONTRACTING OR INSURANCE</a:t>
            </a:r>
          </a:p>
          <a:p>
            <a:r>
              <a:rPr lang="en-US" dirty="0" smtClean="0"/>
              <a:t>CONSULT WITH YOUR ACCOUNTANTS, LAWYERS, AND SELECTUSA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265911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8800" dirty="0">
                <a:latin typeface="EPISODE I" panose="02020500000000000000" pitchFamily="18" charset="0"/>
              </a:rPr>
              <a:t/>
            </a:r>
            <a:br>
              <a:rPr lang="en-US" sz="8800" dirty="0">
                <a:latin typeface="EPISODE I" panose="02020500000000000000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3405351"/>
            <a:ext cx="10353761" cy="23543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Tel:  09-889-2602</a:t>
            </a:r>
          </a:p>
          <a:p>
            <a:r>
              <a:rPr lang="en-US" sz="2800" dirty="0" smtClean="0"/>
              <a:t>Zachary D Norris:	zdnorris@nz-uslegal.co.nz</a:t>
            </a:r>
          </a:p>
          <a:p>
            <a:r>
              <a:rPr lang="en-US" sz="2800" dirty="0" smtClean="0"/>
              <a:t>  Ada Echetebu:		aechetebu@nz-uslegal.co.nz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62" y="257995"/>
            <a:ext cx="114776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Disclaimer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rial Black" panose="020B0A04020102020204" pitchFamily="34" charset="0"/>
              </a:rPr>
              <a:t>The views and opinions presented in today’s presentation are for educational purposes only and do not constitute legal advice.  </a:t>
            </a:r>
            <a:r>
              <a:rPr lang="en-US" sz="4400" dirty="0">
                <a:latin typeface="Arial Black" panose="020B0A04020102020204" pitchFamily="34" charset="0"/>
              </a:rPr>
              <a:t>N</a:t>
            </a:r>
            <a:r>
              <a:rPr lang="en-US" sz="4400" dirty="0" smtClean="0">
                <a:latin typeface="Arial Black" panose="020B0A04020102020204" pitchFamily="34" charset="0"/>
              </a:rPr>
              <a:t>o attorney-client relationship is </a:t>
            </a:r>
            <a:r>
              <a:rPr lang="en-US" sz="4400" dirty="0">
                <a:latin typeface="Arial Black" panose="020B0A04020102020204" pitchFamily="34" charset="0"/>
              </a:rPr>
              <a:t>hereby formed. </a:t>
            </a:r>
          </a:p>
        </p:txBody>
      </p:sp>
    </p:spTree>
    <p:extLst>
      <p:ext uri="{BB962C8B-B14F-4D97-AF65-F5344CB8AC3E}">
        <p14:creationId xmlns:p14="http://schemas.microsoft.com/office/powerpoint/2010/main" val="7167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  <a:cs typeface="Arial" panose="020B0604020202020204" pitchFamily="34" charset="0"/>
              </a:rPr>
              <a:t>Where to organize your US business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312" y="2309812"/>
            <a:ext cx="56578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choose Delaware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latin typeface="Arial Black" panose="020B0A04020102020204" pitchFamily="34" charset="0"/>
              </a:rPr>
              <a:t>NO PHYSICAL OFFICE ADDRESS NEEDED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Black" panose="020B0A04020102020204" pitchFamily="34" charset="0"/>
              </a:rPr>
              <a:t>NO OWNERSHIP DISCLOSURE REQUIRED 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Black" panose="020B0A04020102020204" pitchFamily="34" charset="0"/>
              </a:rPr>
              <a:t>PREFERRED BY INVESTORS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Black" panose="020B0A04020102020204" pitchFamily="34" charset="0"/>
              </a:rPr>
              <a:t>STRONG CORPORATE LAWS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+mn-lt"/>
                <a:cs typeface="Arial" panose="020B0604020202020204" pitchFamily="34" charset="0"/>
              </a:rPr>
              <a:t>DELAWARE IS </a:t>
            </a:r>
            <a:r>
              <a:rPr lang="en-US" i="1" cap="none" dirty="0" smtClean="0">
                <a:latin typeface="+mn-lt"/>
                <a:cs typeface="Arial" panose="020B0604020202020204" pitchFamily="34" charset="0"/>
              </a:rPr>
              <a:t>NOT ALWAYS </a:t>
            </a:r>
            <a:r>
              <a:rPr lang="en-US" cap="none" dirty="0" smtClean="0">
                <a:latin typeface="+mn-lt"/>
                <a:cs typeface="Arial" panose="020B0604020202020204" pitchFamily="34" charset="0"/>
              </a:rPr>
              <a:t>THE BEST CHOICE</a:t>
            </a:r>
            <a:endParaRPr lang="en-US" cap="non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365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DOING BUSINESS IN A DIFFERENT STATE THAN DELAWARE?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HAVING AN OFFICE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HAVING EMPLOYEES/AGENTS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EXECUTING CONTRACT AND WAREHOUSING GOODS</a:t>
            </a:r>
          </a:p>
          <a:p>
            <a:pPr marL="457200" lvl="1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IF ANY OF THESE ARE TRUE, YOU ARE DOING BUSINESS AND WILL NEED TO REGISTER IN THAT STATE</a:t>
            </a:r>
          </a:p>
          <a:p>
            <a:pPr marL="457200" lvl="1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KEEPING COMPLIANCE COSTS DOWN</a:t>
            </a:r>
          </a:p>
          <a:p>
            <a:pPr lvl="1"/>
            <a:r>
              <a:rPr lang="en-US" cap="all" dirty="0" smtClean="0">
                <a:latin typeface="Arial Black" panose="020B0A04020102020204" pitchFamily="34" charset="0"/>
              </a:rPr>
              <a:t>Register in as few states as possible</a:t>
            </a:r>
          </a:p>
        </p:txBody>
      </p:sp>
    </p:spTree>
    <p:extLst>
      <p:ext uri="{BB962C8B-B14F-4D97-AF65-F5344CB8AC3E}">
        <p14:creationId xmlns:p14="http://schemas.microsoft.com/office/powerpoint/2010/main" val="14299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CALIFORNIA?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0" y="1935921"/>
            <a:ext cx="6915150" cy="38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+mn-lt"/>
                <a:cs typeface="Arial" panose="020B0604020202020204" pitchFamily="34" charset="0"/>
              </a:rPr>
              <a:t>WHAT STATE SHOULD YOU CHOOSE?</a:t>
            </a:r>
            <a:br>
              <a:rPr lang="en-US" cap="none" dirty="0" smtClean="0">
                <a:latin typeface="+mn-lt"/>
                <a:cs typeface="Arial" panose="020B0604020202020204" pitchFamily="34" charset="0"/>
              </a:rPr>
            </a:b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cap="none" dirty="0" smtClean="0">
                <a:latin typeface="Arial Black" panose="020B0A04020102020204" pitchFamily="34" charset="0"/>
                <a:cs typeface="Arial" panose="020B0604020202020204" pitchFamily="34" charset="0"/>
              </a:rPr>
              <a:t>HERE’S FORBES’ TOP 10 STATES FOR BUSINESS:</a:t>
            </a:r>
            <a:endParaRPr lang="en-US" sz="1800" cap="none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954" y="2095500"/>
            <a:ext cx="944456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+mn-lt"/>
                <a:cs typeface="Arial" panose="020B0604020202020204" pitchFamily="34" charset="0"/>
              </a:rPr>
              <a:t>BUSINESS ENTITY TYPE</a:t>
            </a:r>
            <a:endParaRPr lang="en-US" cap="non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572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The Corporation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Single Shareholder Allowed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Operated by “Officers” (not managing directors)</a:t>
            </a:r>
          </a:p>
          <a:p>
            <a:pPr lvl="2"/>
            <a:r>
              <a:rPr lang="en-US" dirty="0" smtClean="0">
                <a:latin typeface="Arial Black" panose="020B0A04020102020204" pitchFamily="34" charset="0"/>
              </a:rPr>
              <a:t>Directors only sit on the board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Cumbersome compliance and reporting issues</a:t>
            </a:r>
          </a:p>
          <a:p>
            <a:pPr marL="457200" lvl="1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The Limited Liability Company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Liability shielded like a corporation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Run like a partnership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Owned by “Members” and operated by “Managers”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+mn-lt"/>
                <a:cs typeface="Arial" panose="020B0604020202020204" pitchFamily="34" charset="0"/>
              </a:rPr>
              <a:t>DO WE NEED A US DIRECTOR/OFFICER/MANAGER?</a:t>
            </a:r>
            <a:endParaRPr lang="en-US" cap="non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525" y="1668709"/>
            <a:ext cx="10353762" cy="3695136"/>
          </a:xfrm>
        </p:spPr>
        <p:txBody>
          <a:bodyPr/>
          <a:lstStyle/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>
                <a:latin typeface="Arial Black" panose="020B0A04020102020204" pitchFamily="34" charset="0"/>
              </a:rPr>
              <a:t>There is no state or federal law requiring a US director, officer or manager.</a:t>
            </a:r>
          </a:p>
          <a:p>
            <a:pPr marL="0" indent="0" algn="just">
              <a:buNone/>
            </a:pPr>
            <a:endParaRPr lang="en-US" dirty="0">
              <a:latin typeface="Arial Black" panose="020B0A04020102020204" pitchFamily="34" charset="0"/>
            </a:endParaRPr>
          </a:p>
          <a:p>
            <a:pPr algn="just"/>
            <a:r>
              <a:rPr lang="en-US" dirty="0" smtClean="0">
                <a:latin typeface="Arial Black" panose="020B0A04020102020204" pitchFamily="34" charset="0"/>
              </a:rPr>
              <a:t>But it does make it easier to set up a bank account and handle compliance.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617</TotalTime>
  <Words>355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Devanagari</vt:lpstr>
      <vt:lpstr>Arial</vt:lpstr>
      <vt:lpstr>Arial Black</vt:lpstr>
      <vt:lpstr>Bookman Old Style</vt:lpstr>
      <vt:lpstr>EPISODE I</vt:lpstr>
      <vt:lpstr>Rockwell</vt:lpstr>
      <vt:lpstr>Damask</vt:lpstr>
      <vt:lpstr> </vt:lpstr>
      <vt:lpstr>Disclaimer</vt:lpstr>
      <vt:lpstr>Where to organize your US business</vt:lpstr>
      <vt:lpstr>Reasons to choose Delaware</vt:lpstr>
      <vt:lpstr>DELAWARE IS NOT ALWAYS THE BEST CHOICE</vt:lpstr>
      <vt:lpstr>CALIFORNIA?</vt:lpstr>
      <vt:lpstr>WHAT STATE SHOULD YOU CHOOSE?  HERE’S FORBES’ TOP 10 STATES FOR BUSINESS:</vt:lpstr>
      <vt:lpstr>BUSINESS ENTITY TYPE</vt:lpstr>
      <vt:lpstr>DO WE NEED A US DIRECTOR/OFFICER/MANAGER?</vt:lpstr>
      <vt:lpstr>AMERICAN LEGAL CULTURE</vt:lpstr>
      <vt:lpstr>The American Rule of Legal Fees</vt:lpstr>
      <vt:lpstr>MOST CASES SETTLE!!!</vt:lpstr>
      <vt:lpstr>AMERICAN LEGAL CULTURE IS ADVERSARIAL</vt:lpstr>
      <vt:lpstr>US CONTRACTING</vt:lpstr>
      <vt:lpstr>Conclusion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Norris Legal Consulting  New Zealand Based U.S. Licensed Attorneys Providing Expertise in U.S. Law</dc:title>
  <dc:creator>Zachary Norris</dc:creator>
  <cp:lastModifiedBy>Mike</cp:lastModifiedBy>
  <cp:revision>60</cp:revision>
  <dcterms:created xsi:type="dcterms:W3CDTF">2015-08-04T02:27:34Z</dcterms:created>
  <dcterms:modified xsi:type="dcterms:W3CDTF">2015-11-29T19:59:29Z</dcterms:modified>
</cp:coreProperties>
</file>